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handoutMasterIdLst>
    <p:handoutMasterId r:id="rId37"/>
  </p:handoutMasterIdLst>
  <p:sldIdLst>
    <p:sldId id="299" r:id="rId2"/>
    <p:sldId id="395" r:id="rId3"/>
    <p:sldId id="301" r:id="rId4"/>
    <p:sldId id="305" r:id="rId5"/>
    <p:sldId id="390" r:id="rId6"/>
    <p:sldId id="391" r:id="rId7"/>
    <p:sldId id="357" r:id="rId8"/>
    <p:sldId id="356" r:id="rId9"/>
    <p:sldId id="373" r:id="rId10"/>
    <p:sldId id="372" r:id="rId11"/>
    <p:sldId id="374" r:id="rId12"/>
    <p:sldId id="378" r:id="rId13"/>
    <p:sldId id="375" r:id="rId14"/>
    <p:sldId id="392" r:id="rId15"/>
    <p:sldId id="358" r:id="rId16"/>
    <p:sldId id="337" r:id="rId17"/>
    <p:sldId id="321" r:id="rId18"/>
    <p:sldId id="385" r:id="rId19"/>
    <p:sldId id="363" r:id="rId20"/>
    <p:sldId id="376" r:id="rId21"/>
    <p:sldId id="354" r:id="rId22"/>
    <p:sldId id="393" r:id="rId23"/>
    <p:sldId id="341" r:id="rId24"/>
    <p:sldId id="342" r:id="rId25"/>
    <p:sldId id="380" r:id="rId26"/>
    <p:sldId id="382" r:id="rId27"/>
    <p:sldId id="381" r:id="rId28"/>
    <p:sldId id="383" r:id="rId29"/>
    <p:sldId id="384" r:id="rId30"/>
    <p:sldId id="347" r:id="rId31"/>
    <p:sldId id="348" r:id="rId32"/>
    <p:sldId id="349" r:id="rId33"/>
    <p:sldId id="377" r:id="rId34"/>
    <p:sldId id="284" r:id="rId35"/>
  </p:sldIdLst>
  <p:sldSz cx="9144000" cy="5143500" type="screen16x9"/>
  <p:notesSz cx="6858000" cy="9144000"/>
  <p:defaultTextStyle>
    <a:defPPr>
      <a:defRPr lang="es-E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Geneva" pitchFamily="124" charset="-128"/>
        <a:cs typeface="+mn-cs"/>
      </a:defRPr>
    </a:lvl5pPr>
    <a:lvl6pPr marL="2286000" algn="l" defTabSz="914400" rtl="0" eaLnBrk="1" latinLnBrk="0" hangingPunct="1">
      <a:defRPr kern="1200">
        <a:solidFill>
          <a:schemeClr val="tx1"/>
        </a:solidFill>
        <a:latin typeface="Calibri" panose="020F0502020204030204" pitchFamily="34" charset="0"/>
        <a:ea typeface="Geneva" pitchFamily="124" charset="-128"/>
        <a:cs typeface="+mn-cs"/>
      </a:defRPr>
    </a:lvl6pPr>
    <a:lvl7pPr marL="2743200" algn="l" defTabSz="914400" rtl="0" eaLnBrk="1" latinLnBrk="0" hangingPunct="1">
      <a:defRPr kern="1200">
        <a:solidFill>
          <a:schemeClr val="tx1"/>
        </a:solidFill>
        <a:latin typeface="Calibri" panose="020F0502020204030204" pitchFamily="34" charset="0"/>
        <a:ea typeface="Geneva" pitchFamily="124" charset="-128"/>
        <a:cs typeface="+mn-cs"/>
      </a:defRPr>
    </a:lvl7pPr>
    <a:lvl8pPr marL="3200400" algn="l" defTabSz="914400" rtl="0" eaLnBrk="1" latinLnBrk="0" hangingPunct="1">
      <a:defRPr kern="1200">
        <a:solidFill>
          <a:schemeClr val="tx1"/>
        </a:solidFill>
        <a:latin typeface="Calibri" panose="020F0502020204030204" pitchFamily="34" charset="0"/>
        <a:ea typeface="Geneva" pitchFamily="124" charset="-128"/>
        <a:cs typeface="+mn-cs"/>
      </a:defRPr>
    </a:lvl8pPr>
    <a:lvl9pPr marL="3657600" algn="l" defTabSz="914400" rtl="0" eaLnBrk="1" latinLnBrk="0" hangingPunct="1">
      <a:defRPr kern="1200">
        <a:solidFill>
          <a:schemeClr val="tx1"/>
        </a:solidFill>
        <a:latin typeface="Calibri" panose="020F0502020204030204" pitchFamily="34" charset="0"/>
        <a:ea typeface="Geneva" pitchFamily="124" charset="-128"/>
        <a:cs typeface="+mn-cs"/>
      </a:defRPr>
    </a:lvl9pPr>
  </p:defaultTextStyle>
  <p:extLst>
    <p:ext uri="{521415D9-36F7-43E2-AB2F-B90AF26B5E84}">
      <p14:sectionLst xmlns:p14="http://schemas.microsoft.com/office/powerpoint/2010/main">
        <p14:section name="Default Section" id="{38BE1B2E-A69F-4066-BC78-5337FD60F180}">
          <p14:sldIdLst>
            <p14:sldId id="299"/>
            <p14:sldId id="395"/>
            <p14:sldId id="301"/>
            <p14:sldId id="305"/>
            <p14:sldId id="390"/>
            <p14:sldId id="391"/>
            <p14:sldId id="357"/>
          </p14:sldIdLst>
        </p14:section>
        <p14:section name="Untitled Section" id="{05CDCC59-13A7-4D0E-A69F-0870EE3930DA}">
          <p14:sldIdLst>
            <p14:sldId id="356"/>
            <p14:sldId id="373"/>
            <p14:sldId id="372"/>
            <p14:sldId id="374"/>
            <p14:sldId id="378"/>
            <p14:sldId id="375"/>
            <p14:sldId id="392"/>
            <p14:sldId id="358"/>
            <p14:sldId id="337"/>
            <p14:sldId id="321"/>
            <p14:sldId id="385"/>
            <p14:sldId id="363"/>
            <p14:sldId id="376"/>
            <p14:sldId id="354"/>
            <p14:sldId id="393"/>
            <p14:sldId id="341"/>
            <p14:sldId id="342"/>
            <p14:sldId id="380"/>
            <p14:sldId id="382"/>
            <p14:sldId id="381"/>
            <p14:sldId id="383"/>
            <p14:sldId id="384"/>
            <p14:sldId id="347"/>
            <p14:sldId id="348"/>
            <p14:sldId id="349"/>
            <p14:sldId id="377"/>
            <p14:sldId id="284"/>
          </p14:sldIdLst>
        </p14:section>
      </p14:sectionLst>
    </p:ext>
    <p:ext uri="{EFAFB233-063F-42B5-8137-9DF3F51BA10A}">
      <p15:sldGuideLst xmlns:p15="http://schemas.microsoft.com/office/powerpoint/2012/main">
        <p15:guide id="2" pos="5760" userDrawn="1">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E45"/>
    <a:srgbClr val="354C7C"/>
    <a:srgbClr val="F5EBEC"/>
    <a:srgbClr val="E5CDD0"/>
    <a:srgbClr val="646165"/>
    <a:srgbClr val="5F416A"/>
    <a:srgbClr val="801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20" autoAdjust="0"/>
    <p:restoredTop sz="89535" autoAdjust="0"/>
  </p:normalViewPr>
  <p:slideViewPr>
    <p:cSldViewPr snapToGrid="0" snapToObjects="1" showGuides="1">
      <p:cViewPr varScale="1">
        <p:scale>
          <a:sx n="106" d="100"/>
          <a:sy n="106" d="100"/>
        </p:scale>
        <p:origin x="828" y="102"/>
      </p:cViewPr>
      <p:guideLst>
        <p:guide pos="5760"/>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s-ES"/>
          </a:p>
        </p:txBody>
      </p:sp>
      <p:sp>
        <p:nvSpPr>
          <p:cNvPr id="3" name="Marcador de fecha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Geneva" charset="0"/>
              </a:defRPr>
            </a:lvl1pPr>
          </a:lstStyle>
          <a:p>
            <a:pPr>
              <a:defRPr/>
            </a:pPr>
            <a:fld id="{083A4E92-3C1A-4064-B5C3-58A70BD19D37}" type="datetimeFigureOut">
              <a:rPr lang="es-ES" altLang="es-ES_tradnl"/>
              <a:pPr>
                <a:defRPr/>
              </a:pPr>
              <a:t>04/05/2020</a:t>
            </a:fld>
            <a:endParaRPr lang="es-ES" altLang="es-ES_tradnl"/>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s-E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Geneva" charset="0"/>
              </a:defRPr>
            </a:lvl1pPr>
          </a:lstStyle>
          <a:p>
            <a:pPr>
              <a:defRPr/>
            </a:pPr>
            <a:fld id="{37E642FD-45FF-4086-BD4D-A924FCA9F43D}" type="slidenum">
              <a:rPr lang="es-ES" altLang="es-ES_tradnl"/>
              <a:pPr>
                <a:defRPr/>
              </a:pPr>
              <a:t>‹Nº›</a:t>
            </a:fld>
            <a:endParaRPr lang="es-ES" altLang="es-ES_tradnl"/>
          </a:p>
        </p:txBody>
      </p:sp>
    </p:spTree>
    <p:extLst>
      <p:ext uri="{BB962C8B-B14F-4D97-AF65-F5344CB8AC3E}">
        <p14:creationId xmlns:p14="http://schemas.microsoft.com/office/powerpoint/2010/main" val="35197221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Geneva" charset="0"/>
              </a:defRPr>
            </a:lvl1pPr>
          </a:lstStyle>
          <a:p>
            <a:pPr>
              <a:defRPr/>
            </a:pPr>
            <a:fld id="{D31845BC-807D-4632-B5C6-4360F94CA7F9}" type="datetimeFigureOut">
              <a:rPr lang="es-ES" altLang="es-ES_tradnl"/>
              <a:pPr>
                <a:defRPr/>
              </a:pPr>
              <a:t>04/05/2020</a:t>
            </a:fld>
            <a:endParaRPr lang="es-ES" altLang="es-ES_tradnl"/>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s-ES" noProof="0"/>
          </a:p>
        </p:txBody>
      </p:sp>
      <p:sp>
        <p:nvSpPr>
          <p:cNvPr id="5" name="Marcador de notas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s-ES_tradnl" altLang="es-ES_tradnl" noProof="0"/>
              <a:t>Haga clic para modificar el estilo de texto del patrón</a:t>
            </a:r>
          </a:p>
          <a:p>
            <a:pPr lvl="1"/>
            <a:r>
              <a:rPr lang="es-ES_tradnl" altLang="es-ES_tradnl" noProof="0"/>
              <a:t>Segundo nivel</a:t>
            </a:r>
          </a:p>
          <a:p>
            <a:pPr lvl="2"/>
            <a:r>
              <a:rPr lang="es-ES_tradnl" altLang="es-ES_tradnl" noProof="0"/>
              <a:t>Tercer nivel</a:t>
            </a:r>
          </a:p>
          <a:p>
            <a:pPr lvl="3"/>
            <a:r>
              <a:rPr lang="es-ES_tradnl" altLang="es-ES_tradnl" noProof="0"/>
              <a:t>Cuarto nivel</a:t>
            </a:r>
          </a:p>
          <a:p>
            <a:pPr lvl="4"/>
            <a:r>
              <a:rPr lang="es-ES_tradnl" altLang="es-ES_tradnl" noProof="0"/>
              <a:t>Quinto nivel</a:t>
            </a:r>
            <a:endParaRPr lang="es-ES" altLang="es-ES_tradnl" noProof="0"/>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Geneva" charset="0"/>
              </a:defRPr>
            </a:lvl1pPr>
          </a:lstStyle>
          <a:p>
            <a:pPr>
              <a:defRPr/>
            </a:pPr>
            <a:fld id="{7240EDE5-AEE4-4C7B-90B3-14250A1A02F2}" type="slidenum">
              <a:rPr lang="es-ES" altLang="es-ES_tradnl"/>
              <a:pPr>
                <a:defRPr/>
              </a:pPr>
              <a:t>‹Nº›</a:t>
            </a:fld>
            <a:endParaRPr lang="es-ES" altLang="es-ES_tradnl"/>
          </a:p>
        </p:txBody>
      </p:sp>
    </p:spTree>
    <p:extLst>
      <p:ext uri="{BB962C8B-B14F-4D97-AF65-F5344CB8AC3E}">
        <p14:creationId xmlns:p14="http://schemas.microsoft.com/office/powerpoint/2010/main" val="261240131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Geneva" charset="0"/>
        <a:cs typeface="+mn-cs"/>
      </a:defRPr>
    </a:lvl1pPr>
    <a:lvl2pPr marL="457200" algn="l" defTabSz="457200" rtl="0" eaLnBrk="0" fontAlgn="base" hangingPunct="0">
      <a:spcBef>
        <a:spcPct val="30000"/>
      </a:spcBef>
      <a:spcAft>
        <a:spcPct val="0"/>
      </a:spcAft>
      <a:defRPr sz="1200" kern="1200">
        <a:solidFill>
          <a:schemeClr val="tx1"/>
        </a:solidFill>
        <a:latin typeface="+mn-lt"/>
        <a:ea typeface="Geneva"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Geneva"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Geneva"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Geneva"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240EDE5-AEE4-4C7B-90B3-14250A1A02F2}" type="slidenum">
              <a:rPr lang="es-ES" altLang="es-ES_tradnl" smtClean="0"/>
              <a:pPr>
                <a:defRPr/>
              </a:pPr>
              <a:t>1</a:t>
            </a:fld>
            <a:endParaRPr lang="es-ES" altLang="es-ES_tradnl"/>
          </a:p>
        </p:txBody>
      </p:sp>
    </p:spTree>
    <p:extLst>
      <p:ext uri="{BB962C8B-B14F-4D97-AF65-F5344CB8AC3E}">
        <p14:creationId xmlns:p14="http://schemas.microsoft.com/office/powerpoint/2010/main" val="1451989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683805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420656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439042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https://gerardnico.com/data_mining/regression_correlation_assumption</a:t>
            </a:r>
          </a:p>
        </p:txBody>
      </p:sp>
      <p:sp>
        <p:nvSpPr>
          <p:cNvPr id="4" name="Slide Number Placeholder 3"/>
          <p:cNvSpPr>
            <a:spLocks noGrp="1"/>
          </p:cNvSpPr>
          <p:nvPr>
            <p:ph type="sldNum" sz="quarter" idx="10"/>
          </p:nvPr>
        </p:nvSpPr>
        <p:spPr/>
        <p:txBody>
          <a:bodyPr/>
          <a:lstStyle/>
          <a:p>
            <a:pPr>
              <a:defRPr/>
            </a:pPr>
            <a:fld id="{7240EDE5-AEE4-4C7B-90B3-14250A1A02F2}" type="slidenum">
              <a:rPr lang="es-ES" altLang="es-ES_tradnl" smtClean="0"/>
              <a:pPr>
                <a:defRPr/>
              </a:pPr>
              <a:t>32</a:t>
            </a:fld>
            <a:endParaRPr lang="es-ES" altLang="es-ES_tradnl"/>
          </a:p>
        </p:txBody>
      </p:sp>
    </p:spTree>
    <p:extLst>
      <p:ext uri="{BB962C8B-B14F-4D97-AF65-F5344CB8AC3E}">
        <p14:creationId xmlns:p14="http://schemas.microsoft.com/office/powerpoint/2010/main" val="3624109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243464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911357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1762073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kurtosis indicates a relatively peaked distribution. Negative kurtosis indicates a relatively flat distribution</a:t>
            </a:r>
          </a:p>
          <a:p>
            <a:endParaRPr lang="es-ES_tradnl" dirty="0"/>
          </a:p>
          <a:p>
            <a:r>
              <a:rPr lang="en-US" dirty="0" err="1"/>
              <a:t>Desviacion</a:t>
            </a:r>
            <a:r>
              <a:rPr lang="en-US" dirty="0"/>
              <a:t> Standard</a:t>
            </a:r>
          </a:p>
          <a:p>
            <a:r>
              <a:rPr lang="en-US" dirty="0"/>
              <a:t>Kurtosis </a:t>
            </a:r>
          </a:p>
          <a:p>
            <a:pPr lvl="1"/>
            <a:r>
              <a:rPr lang="es-ES" dirty="0"/>
              <a:t>medida de la nitidez respectiva </a:t>
            </a:r>
          </a:p>
          <a:p>
            <a:pPr marL="457200" lvl="1" indent="0">
              <a:buNone/>
            </a:pPr>
            <a:r>
              <a:rPr lang="es-ES" dirty="0"/>
              <a:t>de la curva, en la distribución de frecuencia.</a:t>
            </a:r>
            <a:endParaRPr lang="en-US" dirty="0"/>
          </a:p>
          <a:p>
            <a:r>
              <a:rPr lang="en-US" dirty="0"/>
              <a:t>Skewness :( </a:t>
            </a:r>
            <a:r>
              <a:rPr lang="es-ES" dirty="0"/>
              <a:t>Oblicuidad)</a:t>
            </a:r>
          </a:p>
          <a:p>
            <a:pPr lvl="1"/>
            <a:r>
              <a:rPr lang="es-ES" dirty="0"/>
              <a:t> </a:t>
            </a:r>
            <a:r>
              <a:rPr lang="es-ES" dirty="0" err="1"/>
              <a:t>Simetria</a:t>
            </a:r>
            <a:r>
              <a:rPr lang="es-ES" dirty="0"/>
              <a:t> respecto a la media</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240EDE5-AEE4-4C7B-90B3-14250A1A02F2}" type="slidenum">
              <a:rPr lang="es-ES" altLang="es-ES_tradnl" smtClean="0"/>
              <a:pPr>
                <a:defRPr/>
              </a:pPr>
              <a:t>10</a:t>
            </a:fld>
            <a:endParaRPr lang="es-ES" altLang="es-ES_tradnl"/>
          </a:p>
        </p:txBody>
      </p:sp>
    </p:spTree>
    <p:extLst>
      <p:ext uri="{BB962C8B-B14F-4D97-AF65-F5344CB8AC3E}">
        <p14:creationId xmlns:p14="http://schemas.microsoft.com/office/powerpoint/2010/main" val="1162723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kurtosis indicates a relatively peaked distribution. Negative kurtosis indicates a relatively flat distribution</a:t>
            </a:r>
          </a:p>
          <a:p>
            <a:endParaRPr lang="es-ES_tradnl" dirty="0"/>
          </a:p>
          <a:p>
            <a:r>
              <a:rPr lang="en-US" dirty="0" err="1"/>
              <a:t>Desviacion</a:t>
            </a:r>
            <a:r>
              <a:rPr lang="en-US" dirty="0"/>
              <a:t> Standard</a:t>
            </a:r>
          </a:p>
          <a:p>
            <a:r>
              <a:rPr lang="en-US" dirty="0"/>
              <a:t>Kurtosis </a:t>
            </a:r>
          </a:p>
          <a:p>
            <a:pPr lvl="1"/>
            <a:r>
              <a:rPr lang="es-ES" dirty="0"/>
              <a:t>medida de la nitidez respectiva </a:t>
            </a:r>
          </a:p>
          <a:p>
            <a:pPr marL="457200" lvl="1" indent="0">
              <a:buNone/>
            </a:pPr>
            <a:r>
              <a:rPr lang="es-ES" dirty="0"/>
              <a:t>de la curva, en la distribución de frecuencia.</a:t>
            </a:r>
            <a:endParaRPr lang="en-US" dirty="0"/>
          </a:p>
          <a:p>
            <a:r>
              <a:rPr lang="en-US" dirty="0"/>
              <a:t>Skewness :( </a:t>
            </a:r>
            <a:r>
              <a:rPr lang="es-ES" dirty="0"/>
              <a:t>Oblicuidad)</a:t>
            </a:r>
          </a:p>
          <a:p>
            <a:pPr lvl="1"/>
            <a:r>
              <a:rPr lang="es-ES" dirty="0"/>
              <a:t> </a:t>
            </a:r>
            <a:r>
              <a:rPr lang="es-ES" dirty="0" err="1"/>
              <a:t>Simetria</a:t>
            </a:r>
            <a:r>
              <a:rPr lang="es-ES" dirty="0"/>
              <a:t> respecto a la media</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240EDE5-AEE4-4C7B-90B3-14250A1A02F2}" type="slidenum">
              <a:rPr lang="es-ES" altLang="es-ES_tradnl" smtClean="0"/>
              <a:pPr>
                <a:defRPr/>
              </a:pPr>
              <a:t>11</a:t>
            </a:fld>
            <a:endParaRPr lang="es-ES" altLang="es-ES_tradnl"/>
          </a:p>
        </p:txBody>
      </p:sp>
    </p:spTree>
    <p:extLst>
      <p:ext uri="{BB962C8B-B14F-4D97-AF65-F5344CB8AC3E}">
        <p14:creationId xmlns:p14="http://schemas.microsoft.com/office/powerpoint/2010/main" val="1162723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https://gist.github.com/endolith/3299951#file-output-txt</a:t>
            </a:r>
          </a:p>
        </p:txBody>
      </p:sp>
      <p:sp>
        <p:nvSpPr>
          <p:cNvPr id="4" name="Slide Number Placeholder 3"/>
          <p:cNvSpPr>
            <a:spLocks noGrp="1"/>
          </p:cNvSpPr>
          <p:nvPr>
            <p:ph type="sldNum" sz="quarter" idx="10"/>
          </p:nvPr>
        </p:nvSpPr>
        <p:spPr/>
        <p:txBody>
          <a:bodyPr/>
          <a:lstStyle/>
          <a:p>
            <a:pPr>
              <a:defRPr/>
            </a:pPr>
            <a:fld id="{7240EDE5-AEE4-4C7B-90B3-14250A1A02F2}" type="slidenum">
              <a:rPr lang="es-ES" altLang="es-ES_tradnl" smtClean="0"/>
              <a:pPr>
                <a:defRPr/>
              </a:pPr>
              <a:t>15</a:t>
            </a:fld>
            <a:endParaRPr lang="es-ES" altLang="es-ES_tradnl"/>
          </a:p>
        </p:txBody>
      </p:sp>
    </p:spTree>
    <p:extLst>
      <p:ext uri="{BB962C8B-B14F-4D97-AF65-F5344CB8AC3E}">
        <p14:creationId xmlns:p14="http://schemas.microsoft.com/office/powerpoint/2010/main" val="1206388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91489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ES_tradnl" dirty="0"/>
              <a:t>Acordaros</a:t>
            </a:r>
            <a:r>
              <a:rPr lang="es-ES_tradnl" baseline="0" dirty="0"/>
              <a:t> que Data </a:t>
            </a:r>
            <a:r>
              <a:rPr lang="es-ES_tradnl" baseline="0" dirty="0" err="1"/>
              <a:t>Science</a:t>
            </a:r>
            <a:r>
              <a:rPr lang="es-ES_tradnl" baseline="0" dirty="0"/>
              <a:t> iba de responder preguntar.</a:t>
            </a:r>
          </a:p>
          <a:p>
            <a:endParaRPr lang="es-ES_tradnl" dirty="0"/>
          </a:p>
        </p:txBody>
      </p:sp>
    </p:spTree>
    <p:extLst>
      <p:ext uri="{BB962C8B-B14F-4D97-AF65-F5344CB8AC3E}">
        <p14:creationId xmlns:p14="http://schemas.microsoft.com/office/powerpoint/2010/main" val="2078787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spTree>
      <p:nvGrpSpPr>
        <p:cNvPr id="1" name=""/>
        <p:cNvGrpSpPr/>
        <p:nvPr/>
      </p:nvGrpSpPr>
      <p:grpSpPr>
        <a:xfrm>
          <a:off x="0" y="0"/>
          <a:ext cx="0" cy="0"/>
          <a:chOff x="0" y="0"/>
          <a:chExt cx="0" cy="0"/>
        </a:xfrm>
      </p:grpSpPr>
      <p:pic>
        <p:nvPicPr>
          <p:cNvPr id="2" name="Imagen 6" descr="Portada.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36750" y="746125"/>
            <a:ext cx="1368425"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907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p:spTree>
      <p:nvGrpSpPr>
        <p:cNvPr id="1" name=""/>
        <p:cNvGrpSpPr/>
        <p:nvPr/>
      </p:nvGrpSpPr>
      <p:grpSpPr>
        <a:xfrm>
          <a:off x="0" y="0"/>
          <a:ext cx="0" cy="0"/>
          <a:chOff x="0" y="0"/>
          <a:chExt cx="0" cy="0"/>
        </a:xfrm>
      </p:grpSpPr>
      <p:pic>
        <p:nvPicPr>
          <p:cNvPr id="2" name="Imagen 6" descr="indic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43813" y="349250"/>
            <a:ext cx="114458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233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_LUNA">
    <p:spTree>
      <p:nvGrpSpPr>
        <p:cNvPr id="1" name=""/>
        <p:cNvGrpSpPr/>
        <p:nvPr/>
      </p:nvGrpSpPr>
      <p:grpSpPr>
        <a:xfrm>
          <a:off x="0" y="0"/>
          <a:ext cx="0" cy="0"/>
          <a:chOff x="0" y="0"/>
          <a:chExt cx="0" cy="0"/>
        </a:xfrm>
      </p:grpSpPr>
      <p:pic>
        <p:nvPicPr>
          <p:cNvPr id="2" name="Imagen 6" descr="luna_degradado.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74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ILLA">
    <p:spTree>
      <p:nvGrpSpPr>
        <p:cNvPr id="1" name=""/>
        <p:cNvGrpSpPr/>
        <p:nvPr/>
      </p:nvGrpSpPr>
      <p:grpSpPr>
        <a:xfrm>
          <a:off x="0" y="0"/>
          <a:ext cx="0" cy="0"/>
          <a:chOff x="0" y="0"/>
          <a:chExt cx="0" cy="0"/>
        </a:xfrm>
      </p:grpSpPr>
      <p:pic>
        <p:nvPicPr>
          <p:cNvPr id="2" name="Imagen 6" descr="Portadilla_sección.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7838" y="3824288"/>
            <a:ext cx="13684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909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ICA">
    <p:spTree>
      <p:nvGrpSpPr>
        <p:cNvPr id="1" name=""/>
        <p:cNvGrpSpPr/>
        <p:nvPr/>
      </p:nvGrpSpPr>
      <p:grpSpPr>
        <a:xfrm>
          <a:off x="0" y="0"/>
          <a:ext cx="0" cy="0"/>
          <a:chOff x="0" y="0"/>
          <a:chExt cx="0" cy="0"/>
        </a:xfrm>
      </p:grpSpPr>
      <p:pic>
        <p:nvPicPr>
          <p:cNvPr id="2" name="Imagen 6" descr="Fald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52963"/>
            <a:ext cx="9144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32371" y="102516"/>
            <a:ext cx="1524317" cy="113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Marcador de número de diapositiva 5"/>
          <p:cNvSpPr>
            <a:spLocks noGrp="1"/>
          </p:cNvSpPr>
          <p:nvPr>
            <p:ph type="sldNum" sz="quarter" idx="10"/>
          </p:nvPr>
        </p:nvSpPr>
        <p:spPr>
          <a:xfrm>
            <a:off x="8502650" y="4767263"/>
            <a:ext cx="554038" cy="274637"/>
          </a:xfrm>
        </p:spPr>
        <p:txBody>
          <a:bodyPr/>
          <a:lstStyle>
            <a:lvl1pPr>
              <a:defRPr sz="800">
                <a:solidFill>
                  <a:schemeClr val="bg1"/>
                </a:solidFill>
                <a:latin typeface="Helvetica" charset="0"/>
              </a:defRPr>
            </a:lvl1pPr>
          </a:lstStyle>
          <a:p>
            <a:pPr>
              <a:defRPr/>
            </a:pPr>
            <a:fld id="{492A5315-FB3F-497B-8344-BEBA83FD6CF6}" type="slidenum">
              <a:rPr lang="es-ES" altLang="es-ES_tradnl"/>
              <a:pPr>
                <a:defRPr/>
              </a:pPr>
              <a:t>‹Nº›</a:t>
            </a:fld>
            <a:endParaRPr lang="es-ES" altLang="es-ES_tradnl"/>
          </a:p>
        </p:txBody>
      </p:sp>
      <p:sp>
        <p:nvSpPr>
          <p:cNvPr id="6" name="Marcador de contenido 5"/>
          <p:cNvSpPr>
            <a:spLocks noGrp="1"/>
          </p:cNvSpPr>
          <p:nvPr>
            <p:ph sz="quarter" idx="11"/>
          </p:nvPr>
        </p:nvSpPr>
        <p:spPr>
          <a:xfrm>
            <a:off x="493712" y="1242181"/>
            <a:ext cx="8260673" cy="3299657"/>
          </a:xfrm>
        </p:spPr>
        <p:txBody>
          <a:bodyPr/>
          <a:lstStyle>
            <a:lvl1pPr>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600">
                <a:latin typeface="Helvetica" charset="0"/>
                <a:ea typeface="Helvetica" charset="0"/>
                <a:cs typeface="Helvetica" charset="0"/>
              </a:defRPr>
            </a:lvl3pPr>
            <a:lvl4pPr>
              <a:defRPr sz="1400">
                <a:latin typeface="Helvetica" charset="0"/>
                <a:ea typeface="Helvetica" charset="0"/>
                <a:cs typeface="Helvetica" charset="0"/>
              </a:defRPr>
            </a:lvl4pPr>
            <a:lvl5pPr>
              <a:defRPr sz="1200">
                <a:latin typeface="Helvetica" charset="0"/>
                <a:ea typeface="Helvetica" charset="0"/>
                <a:cs typeface="Helvetica" charset="0"/>
              </a:defRPr>
            </a:lvl5pPr>
          </a:lstStyle>
          <a:p>
            <a:pPr lvl="0"/>
            <a:r>
              <a:rPr lang="es-ES_tradnl" dirty="0"/>
              <a:t>Haga clic para modificar los estilos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cxnSp>
        <p:nvCxnSpPr>
          <p:cNvPr id="8" name="Conector recto 7">
            <a:extLst>
              <a:ext uri="{FF2B5EF4-FFF2-40B4-BE49-F238E27FC236}">
                <a16:creationId xmlns:a16="http://schemas.microsoft.com/office/drawing/2014/main" id="{9EAF788A-EAEB-4693-B8E4-65D8FA147D39}"/>
              </a:ext>
            </a:extLst>
          </p:cNvPr>
          <p:cNvCxnSpPr/>
          <p:nvPr userDrawn="1"/>
        </p:nvCxnSpPr>
        <p:spPr>
          <a:xfrm>
            <a:off x="461963" y="918089"/>
            <a:ext cx="3448050"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ítulo 8"/>
          <p:cNvSpPr>
            <a:spLocks noGrp="1"/>
          </p:cNvSpPr>
          <p:nvPr>
            <p:ph type="title"/>
          </p:nvPr>
        </p:nvSpPr>
        <p:spPr>
          <a:xfrm>
            <a:off x="397669" y="194594"/>
            <a:ext cx="7024688" cy="723495"/>
          </a:xfrm>
        </p:spPr>
        <p:txBody>
          <a:bodyPr anchor="ctr"/>
          <a:lstStyle>
            <a:lvl1pPr algn="l">
              <a:defRPr sz="1800" b="1">
                <a:solidFill>
                  <a:schemeClr val="accent4"/>
                </a:solidFill>
                <a:latin typeface="Helvetica" charset="0"/>
                <a:ea typeface="Helvetica" charset="0"/>
                <a:cs typeface="Helvetica" charset="0"/>
              </a:defRPr>
            </a:lvl1pPr>
          </a:lstStyle>
          <a:p>
            <a:r>
              <a:rPr lang="es-ES_tradnl" dirty="0"/>
              <a:t>Haga clic para modificar el estilo de título del patrón</a:t>
            </a:r>
          </a:p>
        </p:txBody>
      </p:sp>
    </p:spTree>
    <p:extLst>
      <p:ext uri="{BB962C8B-B14F-4D97-AF65-F5344CB8AC3E}">
        <p14:creationId xmlns:p14="http://schemas.microsoft.com/office/powerpoint/2010/main" val="250174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GENERICA">
    <p:spTree>
      <p:nvGrpSpPr>
        <p:cNvPr id="1" name=""/>
        <p:cNvGrpSpPr/>
        <p:nvPr/>
      </p:nvGrpSpPr>
      <p:grpSpPr>
        <a:xfrm>
          <a:off x="0" y="0"/>
          <a:ext cx="0" cy="0"/>
          <a:chOff x="0" y="0"/>
          <a:chExt cx="0" cy="0"/>
        </a:xfrm>
      </p:grpSpPr>
      <p:pic>
        <p:nvPicPr>
          <p:cNvPr id="3" name="Imagen 6" descr="Fald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652963"/>
            <a:ext cx="9144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7"/>
          <p:cNvPicPr>
            <a:picLocks noChangeAspect="1"/>
          </p:cNvPicPr>
          <p:nvPr userDrawn="1"/>
        </p:nvPicPr>
        <p:blipFill rotWithShape="1">
          <a:blip r:embed="rId3">
            <a:extLst>
              <a:ext uri="{28A0092B-C50C-407E-A947-70E740481C1C}">
                <a14:useLocalDpi xmlns:a14="http://schemas.microsoft.com/office/drawing/2010/main" val="0"/>
              </a:ext>
            </a:extLst>
          </a:blip>
          <a:srcRect b="52831"/>
          <a:stretch/>
        </p:blipFill>
        <p:spPr bwMode="auto">
          <a:xfrm>
            <a:off x="7611111" y="0"/>
            <a:ext cx="1524317" cy="537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Marcador de número de diapositiva 5"/>
          <p:cNvSpPr>
            <a:spLocks noGrp="1"/>
          </p:cNvSpPr>
          <p:nvPr>
            <p:ph type="sldNum" sz="quarter" idx="10"/>
          </p:nvPr>
        </p:nvSpPr>
        <p:spPr>
          <a:xfrm>
            <a:off x="8502650" y="4767263"/>
            <a:ext cx="554038" cy="274637"/>
          </a:xfrm>
        </p:spPr>
        <p:txBody>
          <a:bodyPr/>
          <a:lstStyle>
            <a:lvl1pPr>
              <a:defRPr sz="800">
                <a:solidFill>
                  <a:schemeClr val="bg1"/>
                </a:solidFill>
                <a:latin typeface="Helvetica" charset="0"/>
              </a:defRPr>
            </a:lvl1pPr>
          </a:lstStyle>
          <a:p>
            <a:pPr>
              <a:defRPr/>
            </a:pPr>
            <a:fld id="{492A5315-FB3F-497B-8344-BEBA83FD6CF6}" type="slidenum">
              <a:rPr lang="es-ES" altLang="es-ES_tradnl"/>
              <a:pPr>
                <a:defRPr/>
              </a:pPr>
              <a:t>‹Nº›</a:t>
            </a:fld>
            <a:endParaRPr lang="es-ES" altLang="es-ES_tradnl"/>
          </a:p>
        </p:txBody>
      </p:sp>
    </p:spTree>
    <p:extLst>
      <p:ext uri="{BB962C8B-B14F-4D97-AF65-F5344CB8AC3E}">
        <p14:creationId xmlns:p14="http://schemas.microsoft.com/office/powerpoint/2010/main" val="447389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pic>
        <p:nvPicPr>
          <p:cNvPr id="3" name="Imagen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532371" y="102516"/>
            <a:ext cx="1524317" cy="113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45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4" name="Imagen 6" descr="indic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agen 2"/>
          <p:cNvPicPr>
            <a:picLocks noChangeAspect="1" noChangeArrowheads="1"/>
          </p:cNvPicPr>
          <p:nvPr userDrawn="1"/>
        </p:nvPicPr>
        <p:blipFill>
          <a:blip r:embed="rId3">
            <a:clrChange>
              <a:clrFrom>
                <a:srgbClr val="C6C6C6"/>
              </a:clrFrom>
              <a:clrTo>
                <a:srgbClr val="C6C6C6">
                  <a:alpha val="0"/>
                </a:srgbClr>
              </a:clrTo>
            </a:clrChange>
            <a:extLst>
              <a:ext uri="{28A0092B-C50C-407E-A947-70E740481C1C}">
                <a14:useLocalDpi xmlns:a14="http://schemas.microsoft.com/office/drawing/2010/main" val="0"/>
              </a:ext>
            </a:extLst>
          </a:blip>
          <a:srcRect/>
          <a:stretch>
            <a:fillRect/>
          </a:stretch>
        </p:blipFill>
        <p:spPr bwMode="auto">
          <a:xfrm>
            <a:off x="207964" y="3172570"/>
            <a:ext cx="1386102" cy="173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9"/>
          <p:cNvSpPr>
            <a:spLocks noChangeArrowheads="1"/>
          </p:cNvSpPr>
          <p:nvPr userDrawn="1"/>
        </p:nvSpPr>
        <p:spPr bwMode="auto">
          <a:xfrm>
            <a:off x="7507288" y="4774241"/>
            <a:ext cx="1633537" cy="369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07" tIns="91404" rIns="182807" bIns="91404">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Geneva" pitchFamily="12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Geneva" pitchFamily="12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Geneva" pitchFamily="12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Geneva" pitchFamily="12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Geneva" pitchFamily="12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Geneva" pitchFamily="12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Geneva" pitchFamily="12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Geneva" pitchFamily="12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Geneva" pitchFamily="124" charset="-128"/>
              </a:defRPr>
            </a:lvl9pPr>
          </a:lstStyle>
          <a:p>
            <a:pPr algn="r">
              <a:spcBef>
                <a:spcPct val="0"/>
              </a:spcBef>
              <a:buFontTx/>
              <a:buNone/>
            </a:pPr>
            <a:r>
              <a:rPr lang="en-US" altLang="en-US" sz="600" dirty="0" err="1">
                <a:solidFill>
                  <a:schemeClr val="bg1">
                    <a:lumMod val="85000"/>
                  </a:schemeClr>
                </a:solidFill>
                <a:latin typeface="Helvetica" pitchFamily="2" charset="0"/>
              </a:rPr>
              <a:t>www.mioti.es</a:t>
            </a:r>
            <a:endParaRPr lang="en-US" altLang="en-US" sz="600" dirty="0">
              <a:solidFill>
                <a:schemeClr val="bg1">
                  <a:lumMod val="85000"/>
                </a:schemeClr>
              </a:solidFill>
              <a:latin typeface="Helvetica" pitchFamily="2" charset="0"/>
            </a:endParaRPr>
          </a:p>
          <a:p>
            <a:pPr algn="r">
              <a:spcBef>
                <a:spcPct val="0"/>
              </a:spcBef>
              <a:buFontTx/>
              <a:buNone/>
            </a:pPr>
            <a:r>
              <a:rPr lang="en-US" altLang="en-US" sz="600" dirty="0">
                <a:solidFill>
                  <a:schemeClr val="bg1">
                    <a:lumMod val="85000"/>
                  </a:schemeClr>
                </a:solidFill>
                <a:latin typeface="Helvetica" pitchFamily="2" charset="0"/>
              </a:rPr>
              <a:t>© 2017 All rights reserved</a:t>
            </a:r>
          </a:p>
        </p:txBody>
      </p:sp>
    </p:spTree>
    <p:extLst>
      <p:ext uri="{BB962C8B-B14F-4D97-AF65-F5344CB8AC3E}">
        <p14:creationId xmlns:p14="http://schemas.microsoft.com/office/powerpoint/2010/main" val="3964251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ltLang="es-ES_tradnl"/>
              <a:t>Clic para editar título</a:t>
            </a:r>
            <a:endParaRPr lang="es-ES" altLang="es-ES_tradnl"/>
          </a:p>
        </p:txBody>
      </p:sp>
      <p:sp>
        <p:nvSpPr>
          <p:cNvPr id="1027" name="Marcador de texto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ltLang="es-ES_tradnl" dirty="0"/>
              <a:t>Haga clic para modificar el estilo de texto del patrón</a:t>
            </a:r>
          </a:p>
          <a:p>
            <a:pPr lvl="1"/>
            <a:r>
              <a:rPr lang="es-ES_tradnl" altLang="es-ES_tradnl" dirty="0"/>
              <a:t>Segundo nivel</a:t>
            </a:r>
          </a:p>
          <a:p>
            <a:pPr lvl="2"/>
            <a:r>
              <a:rPr lang="es-ES_tradnl" altLang="es-ES_tradnl" dirty="0"/>
              <a:t>Tercer nivel</a:t>
            </a:r>
          </a:p>
          <a:p>
            <a:pPr lvl="3"/>
            <a:r>
              <a:rPr lang="es-ES_tradnl" altLang="es-ES_tradnl" dirty="0"/>
              <a:t>Cuarto nivel</a:t>
            </a:r>
          </a:p>
          <a:p>
            <a:pPr lvl="4"/>
            <a:r>
              <a:rPr lang="es-ES_tradnl" altLang="es-ES_tradnl" dirty="0"/>
              <a:t>Quinto nivel</a:t>
            </a:r>
            <a:endParaRPr lang="es-ES" altLang="es-ES_tradnl" dirty="0"/>
          </a:p>
        </p:txBody>
      </p:sp>
      <p:sp>
        <p:nvSpPr>
          <p:cNvPr id="4" name="Marcador de fecha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Geneva" charset="0"/>
              </a:defRPr>
            </a:lvl1pPr>
          </a:lstStyle>
          <a:p>
            <a:pPr>
              <a:defRPr/>
            </a:pPr>
            <a:fld id="{74768202-7FA2-4C8E-A01A-2E107BDA40CA}" type="datetime1">
              <a:rPr lang="es-ES" altLang="es-ES_tradnl"/>
              <a:pPr>
                <a:defRPr/>
              </a:pPr>
              <a:t>04/05/2020</a:t>
            </a:fld>
            <a:endParaRPr lang="es-ES" altLang="es-ES_tradnl"/>
          </a:p>
        </p:txBody>
      </p:sp>
      <p:sp>
        <p:nvSpPr>
          <p:cNvPr id="5" name="Marcador de pie de página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es-ES"/>
          </a:p>
        </p:txBody>
      </p:sp>
      <p:sp>
        <p:nvSpPr>
          <p:cNvPr id="6" name="Marcador de número de diapositiva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ea typeface="Geneva" charset="0"/>
              </a:defRPr>
            </a:lvl1pPr>
          </a:lstStyle>
          <a:p>
            <a:pPr>
              <a:defRPr/>
            </a:pPr>
            <a:fld id="{42463148-D02F-4D7A-80D7-6636E91221B4}" type="slidenum">
              <a:rPr lang="es-ES" altLang="es-ES_tradnl"/>
              <a:pPr>
                <a:defRPr/>
              </a:pPr>
              <a:t>‹Nº›</a:t>
            </a:fld>
            <a:endParaRPr lang="es-ES" altLang="es-ES_tradnl"/>
          </a:p>
        </p:txBody>
      </p:sp>
    </p:spTree>
  </p:cSld>
  <p:clrMap bg1="lt1" tx1="dk1" bg2="lt2" tx2="dk2" accent1="accent1" accent2="accent2" accent3="accent3" accent4="accent4" accent5="accent5" accent6="accent6" hlink="hlink" folHlink="folHlink"/>
  <p:sldLayoutIdLst>
    <p:sldLayoutId id="2147483901" r:id="rId1"/>
    <p:sldLayoutId id="2147483902" r:id="rId2"/>
    <p:sldLayoutId id="2147483904" r:id="rId3"/>
    <p:sldLayoutId id="2147483905" r:id="rId4"/>
    <p:sldLayoutId id="2147483906" r:id="rId5"/>
    <p:sldLayoutId id="2147483907" r:id="rId6"/>
    <p:sldLayoutId id="2147483909" r:id="rId7"/>
    <p:sldLayoutId id="2147483910" r:id="rId8"/>
  </p:sldLayoutIdLst>
  <p:hf hdr="0" dt="0"/>
  <p:txStyles>
    <p:titleStyle>
      <a:lvl1pPr algn="ctr" defTabSz="457200" rtl="0" eaLnBrk="0" fontAlgn="base" hangingPunct="0">
        <a:spcBef>
          <a:spcPct val="0"/>
        </a:spcBef>
        <a:spcAft>
          <a:spcPct val="0"/>
        </a:spcAft>
        <a:defRPr sz="4400" kern="1200">
          <a:solidFill>
            <a:schemeClr val="tx1"/>
          </a:solidFill>
          <a:latin typeface="+mj-lt"/>
          <a:ea typeface="Geneva" charset="0"/>
          <a:cs typeface="+mj-cs"/>
        </a:defRPr>
      </a:lvl1pPr>
      <a:lvl2pPr algn="ctr" defTabSz="457200" rtl="0" eaLnBrk="0" fontAlgn="base" hangingPunct="0">
        <a:spcBef>
          <a:spcPct val="0"/>
        </a:spcBef>
        <a:spcAft>
          <a:spcPct val="0"/>
        </a:spcAft>
        <a:defRPr sz="4400">
          <a:solidFill>
            <a:schemeClr val="tx1"/>
          </a:solidFill>
          <a:latin typeface="Calibri" charset="0"/>
          <a:ea typeface="Geneva" charset="0"/>
        </a:defRPr>
      </a:lvl2pPr>
      <a:lvl3pPr algn="ctr" defTabSz="457200" rtl="0" eaLnBrk="0" fontAlgn="base" hangingPunct="0">
        <a:spcBef>
          <a:spcPct val="0"/>
        </a:spcBef>
        <a:spcAft>
          <a:spcPct val="0"/>
        </a:spcAft>
        <a:defRPr sz="4400">
          <a:solidFill>
            <a:schemeClr val="tx1"/>
          </a:solidFill>
          <a:latin typeface="Calibri" charset="0"/>
          <a:ea typeface="Geneva" charset="0"/>
        </a:defRPr>
      </a:lvl3pPr>
      <a:lvl4pPr algn="ctr" defTabSz="457200" rtl="0" eaLnBrk="0" fontAlgn="base" hangingPunct="0">
        <a:spcBef>
          <a:spcPct val="0"/>
        </a:spcBef>
        <a:spcAft>
          <a:spcPct val="0"/>
        </a:spcAft>
        <a:defRPr sz="4400">
          <a:solidFill>
            <a:schemeClr val="tx1"/>
          </a:solidFill>
          <a:latin typeface="Calibri" charset="0"/>
          <a:ea typeface="Geneva" charset="0"/>
        </a:defRPr>
      </a:lvl4pPr>
      <a:lvl5pPr algn="ctr" defTabSz="457200" rtl="0" eaLnBrk="0" fontAlgn="base" hangingPunct="0">
        <a:spcBef>
          <a:spcPct val="0"/>
        </a:spcBef>
        <a:spcAft>
          <a:spcPct val="0"/>
        </a:spcAft>
        <a:defRPr sz="4400">
          <a:solidFill>
            <a:schemeClr val="tx1"/>
          </a:solidFill>
          <a:latin typeface="Calibri" charset="0"/>
          <a:ea typeface="Geneva" charset="0"/>
        </a:defRPr>
      </a:lvl5pPr>
      <a:lvl6pPr marL="457200" algn="ctr" defTabSz="457200" rtl="0" fontAlgn="base">
        <a:spcBef>
          <a:spcPct val="0"/>
        </a:spcBef>
        <a:spcAft>
          <a:spcPct val="0"/>
        </a:spcAft>
        <a:defRPr sz="4400">
          <a:solidFill>
            <a:schemeClr val="tx1"/>
          </a:solidFill>
          <a:latin typeface="Calibri" charset="0"/>
          <a:ea typeface="Geneva" charset="0"/>
        </a:defRPr>
      </a:lvl6pPr>
      <a:lvl7pPr marL="914400" algn="ctr" defTabSz="457200" rtl="0" fontAlgn="base">
        <a:spcBef>
          <a:spcPct val="0"/>
        </a:spcBef>
        <a:spcAft>
          <a:spcPct val="0"/>
        </a:spcAft>
        <a:defRPr sz="4400">
          <a:solidFill>
            <a:schemeClr val="tx1"/>
          </a:solidFill>
          <a:latin typeface="Calibri" charset="0"/>
          <a:ea typeface="Geneva" charset="0"/>
        </a:defRPr>
      </a:lvl7pPr>
      <a:lvl8pPr marL="1371600" algn="ctr" defTabSz="457200" rtl="0" fontAlgn="base">
        <a:spcBef>
          <a:spcPct val="0"/>
        </a:spcBef>
        <a:spcAft>
          <a:spcPct val="0"/>
        </a:spcAft>
        <a:defRPr sz="4400">
          <a:solidFill>
            <a:schemeClr val="tx1"/>
          </a:solidFill>
          <a:latin typeface="Calibri" charset="0"/>
          <a:ea typeface="Geneva" charset="0"/>
        </a:defRPr>
      </a:lvl8pPr>
      <a:lvl9pPr marL="1828800" algn="ctr" defTabSz="457200" rtl="0" fontAlgn="base">
        <a:spcBef>
          <a:spcPct val="0"/>
        </a:spcBef>
        <a:spcAft>
          <a:spcPct val="0"/>
        </a:spcAft>
        <a:defRPr sz="4400">
          <a:solidFill>
            <a:schemeClr val="tx1"/>
          </a:solidFill>
          <a:latin typeface="Calibri" charset="0"/>
          <a:ea typeface="Geneva"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Geneva"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Geneva"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Geneva"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Geneva"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Geneva"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10.jpeg"/><Relationship Id="rId7"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8.tiff"/></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Imagen 3" descr="ThinkstockPhotos-638041564.jpg"/>
          <p:cNvPicPr>
            <a:picLocks noChangeAspect="1"/>
          </p:cNvPicPr>
          <p:nvPr/>
        </p:nvPicPr>
        <p:blipFill>
          <a:blip r:embed="rId3">
            <a:extLst>
              <a:ext uri="{28A0092B-C50C-407E-A947-70E740481C1C}">
                <a14:useLocalDpi xmlns:a14="http://schemas.microsoft.com/office/drawing/2010/main" val="0"/>
              </a:ext>
            </a:extLst>
          </a:blip>
          <a:srcRect t="29776" b="25572"/>
          <a:stretch>
            <a:fillRect/>
          </a:stretch>
        </p:blipFill>
        <p:spPr bwMode="auto">
          <a:xfrm>
            <a:off x="0" y="1501775"/>
            <a:ext cx="9144000" cy="238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CuadroTexto 4"/>
          <p:cNvSpPr txBox="1">
            <a:spLocks noChangeArrowheads="1"/>
          </p:cNvSpPr>
          <p:nvPr/>
        </p:nvSpPr>
        <p:spPr bwMode="auto">
          <a:xfrm>
            <a:off x="547559" y="202681"/>
            <a:ext cx="7159625" cy="8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lgn="l" eaLnBrk="1" hangingPunct="1">
              <a:spcBef>
                <a:spcPct val="0"/>
              </a:spcBef>
              <a:buFontTx/>
              <a:buNone/>
            </a:pPr>
            <a:r>
              <a:rPr lang="es-ES" altLang="es-ES_tradnl" sz="2700" b="1" i="1" dirty="0">
                <a:solidFill>
                  <a:srgbClr val="A61E45"/>
                </a:solidFill>
                <a:latin typeface="Helvetica" charset="0"/>
              </a:rPr>
              <a:t>Data </a:t>
            </a:r>
            <a:r>
              <a:rPr lang="es-ES" altLang="es-ES_tradnl" sz="2700" b="1" i="1" dirty="0" err="1">
                <a:solidFill>
                  <a:srgbClr val="A61E45"/>
                </a:solidFill>
                <a:latin typeface="Helvetica" charset="0"/>
              </a:rPr>
              <a:t>Science</a:t>
            </a:r>
            <a:r>
              <a:rPr lang="es-ES" altLang="es-ES_tradnl" sz="2700" b="1" i="1" dirty="0">
                <a:solidFill>
                  <a:srgbClr val="A61E45"/>
                </a:solidFill>
                <a:latin typeface="Helvetica" charset="0"/>
              </a:rPr>
              <a:t> en IOT</a:t>
            </a:r>
          </a:p>
          <a:p>
            <a:pPr algn="l" eaLnBrk="1" hangingPunct="1">
              <a:spcBef>
                <a:spcPct val="0"/>
              </a:spcBef>
              <a:buFontTx/>
              <a:buNone/>
            </a:pPr>
            <a:r>
              <a:rPr lang="es-ES" altLang="es-ES_tradnl" sz="2025" b="1" i="1" dirty="0">
                <a:solidFill>
                  <a:srgbClr val="A61E45"/>
                </a:solidFill>
                <a:latin typeface="Helvetica" charset="0"/>
              </a:rPr>
              <a:t>Data </a:t>
            </a:r>
            <a:r>
              <a:rPr lang="es-ES" altLang="es-ES_tradnl" sz="2025" b="1" i="1" dirty="0" err="1">
                <a:solidFill>
                  <a:srgbClr val="A61E45"/>
                </a:solidFill>
                <a:latin typeface="Helvetica" charset="0"/>
              </a:rPr>
              <a:t>Visualization</a:t>
            </a:r>
            <a:endParaRPr lang="es-ES" altLang="es-ES_tradnl" sz="2025" b="1" i="1" dirty="0">
              <a:solidFill>
                <a:srgbClr val="A61E45"/>
              </a:solidFill>
              <a:latin typeface="Helvetica" charset="0"/>
            </a:endParaRPr>
          </a:p>
        </p:txBody>
      </p:sp>
      <p:sp>
        <p:nvSpPr>
          <p:cNvPr id="14341" name="CuadroTexto 4"/>
          <p:cNvSpPr txBox="1">
            <a:spLocks noChangeArrowheads="1"/>
          </p:cNvSpPr>
          <p:nvPr/>
        </p:nvSpPr>
        <p:spPr bwMode="auto">
          <a:xfrm>
            <a:off x="4193931" y="4071287"/>
            <a:ext cx="47595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eaLnBrk="1" hangingPunct="1">
              <a:spcBef>
                <a:spcPct val="0"/>
              </a:spcBef>
              <a:buFontTx/>
              <a:buNone/>
            </a:pPr>
            <a:r>
              <a:rPr lang="es-ES" altLang="es-ES_tradnl" sz="2400" dirty="0" err="1">
                <a:latin typeface="Helvetica" charset="0"/>
              </a:rPr>
              <a:t>TheCube</a:t>
            </a:r>
            <a:r>
              <a:rPr lang="es-ES" altLang="es-ES_tradnl" sz="2400" dirty="0">
                <a:latin typeface="Helvetica" charset="0"/>
              </a:rPr>
              <a:t> 5 de mayo 2020</a:t>
            </a:r>
            <a:endParaRPr lang="es-ES" altLang="es-ES_tradnl" sz="2400" i="1" dirty="0">
              <a:latin typeface="Helvetica" charset="0"/>
            </a:endParaRPr>
          </a:p>
        </p:txBody>
      </p:sp>
      <p:sp>
        <p:nvSpPr>
          <p:cNvPr id="14342" name="Rectangle 9"/>
          <p:cNvSpPr>
            <a:spLocks noChangeArrowheads="1"/>
          </p:cNvSpPr>
          <p:nvPr/>
        </p:nvSpPr>
        <p:spPr bwMode="auto">
          <a:xfrm>
            <a:off x="6692900" y="4756151"/>
            <a:ext cx="2260600" cy="43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07" tIns="91404" rIns="182807" bIns="91404">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spcBef>
                <a:spcPct val="0"/>
              </a:spcBef>
              <a:buFontTx/>
              <a:buNone/>
            </a:pPr>
            <a:r>
              <a:rPr lang="es-ES" altLang="en-US" sz="800">
                <a:solidFill>
                  <a:schemeClr val="accent1"/>
                </a:solidFill>
                <a:latin typeface="Helvetica" charset="0"/>
              </a:rPr>
              <a:t>www.mioti.es</a:t>
            </a:r>
          </a:p>
          <a:p>
            <a:pPr>
              <a:spcBef>
                <a:spcPct val="0"/>
              </a:spcBef>
              <a:buFontTx/>
              <a:buNone/>
            </a:pPr>
            <a:r>
              <a:rPr lang="es-ES" altLang="en-US" sz="800">
                <a:solidFill>
                  <a:schemeClr val="accent1"/>
                </a:solidFill>
                <a:latin typeface="Helvetica" charset="0"/>
              </a:rPr>
              <a:t>© 2017 Todos los derechos reservados</a:t>
            </a:r>
          </a:p>
        </p:txBody>
      </p:sp>
      <p:sp>
        <p:nvSpPr>
          <p:cNvPr id="2" name="Rectángulo 1"/>
          <p:cNvSpPr/>
          <p:nvPr/>
        </p:nvSpPr>
        <p:spPr>
          <a:xfrm>
            <a:off x="717367" y="4127124"/>
            <a:ext cx="1133644" cy="369332"/>
          </a:xfrm>
          <a:prstGeom prst="rect">
            <a:avLst/>
          </a:prstGeom>
        </p:spPr>
        <p:txBody>
          <a:bodyPr wrap="none">
            <a:spAutoFit/>
          </a:bodyPr>
          <a:lstStyle/>
          <a:p>
            <a:pPr algn="l" hangingPunct="1">
              <a:spcBef>
                <a:spcPct val="0"/>
              </a:spcBef>
            </a:pPr>
            <a:r>
              <a:rPr lang="es-ES" altLang="es-ES_tradnl" b="1" i="1" dirty="0">
                <a:solidFill>
                  <a:srgbClr val="A61E45"/>
                </a:solidFill>
                <a:latin typeface="Helvetica" charset="0"/>
              </a:rPr>
              <a:t>Sesión 1</a:t>
            </a:r>
          </a:p>
        </p:txBody>
      </p:sp>
      <p:cxnSp>
        <p:nvCxnSpPr>
          <p:cNvPr id="7" name="Conector recto 6">
            <a:extLst>
              <a:ext uri="{FF2B5EF4-FFF2-40B4-BE49-F238E27FC236}">
                <a16:creationId xmlns:a16="http://schemas.microsoft.com/office/drawing/2014/main" id="{9D390B5F-F003-4CEA-9D7F-441008115638}"/>
              </a:ext>
            </a:extLst>
          </p:cNvPr>
          <p:cNvCxnSpPr/>
          <p:nvPr/>
        </p:nvCxnSpPr>
        <p:spPr>
          <a:xfrm>
            <a:off x="547559" y="620151"/>
            <a:ext cx="3789662"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sp>
        <p:nvSpPr>
          <p:cNvPr id="8" name="Subtitle 3"/>
          <p:cNvSpPr txBox="1">
            <a:spLocks/>
          </p:cNvSpPr>
          <p:nvPr/>
        </p:nvSpPr>
        <p:spPr>
          <a:xfrm>
            <a:off x="808037" y="4486784"/>
            <a:ext cx="1834378" cy="576007"/>
          </a:xfrm>
          <a:prstGeom prst="rect">
            <a:avLst/>
          </a:prstGeom>
        </p:spPr>
        <p:txBody>
          <a:bodyPr/>
          <a:lst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Geneva" charset="0"/>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Geneva" charset="0"/>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Geneva" charset="0"/>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Geneva" charset="0"/>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Geneva"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ES_tradnl" sz="1400" dirty="0"/>
              <a:t>Rocío Pérez</a:t>
            </a:r>
            <a:endParaRPr lang="en-US" sz="1400" dirty="0"/>
          </a:p>
          <a:p>
            <a:pPr marL="0" indent="0">
              <a:buNone/>
            </a:pPr>
            <a:r>
              <a:rPr lang="en-US" sz="1400" dirty="0"/>
              <a:t>@</a:t>
            </a:r>
            <a:r>
              <a:rPr lang="en-US" sz="1400" dirty="0" err="1"/>
              <a:t>rocioperezn</a:t>
            </a:r>
            <a:endParaRPr lang="en-US" sz="1400" dirty="0"/>
          </a:p>
          <a:p>
            <a:endParaRPr lang="en-US" sz="1400" dirty="0"/>
          </a:p>
          <a:p>
            <a:endParaRPr lang="en-US" sz="1400" dirty="0"/>
          </a:p>
        </p:txBody>
      </p:sp>
      <p:pic>
        <p:nvPicPr>
          <p:cNvPr id="9" name="Picture 8" descr="Google+"/>
          <p:cNvPicPr>
            <a:picLocks noChangeAspect="1"/>
          </p:cNvPicPr>
          <p:nvPr/>
        </p:nvPicPr>
        <p:blipFill>
          <a:blip r:embed="rId4" cstate="print"/>
          <a:srcRect/>
          <a:stretch>
            <a:fillRect/>
          </a:stretch>
        </p:blipFill>
        <p:spPr bwMode="auto">
          <a:xfrm>
            <a:off x="668936" y="4822990"/>
            <a:ext cx="179621" cy="179621"/>
          </a:xfrm>
          <a:prstGeom prst="rect">
            <a:avLst/>
          </a:prstGeom>
          <a:noFill/>
          <a:ln w="9525">
            <a:noFill/>
            <a:miter lim="800000"/>
            <a:headEnd/>
            <a:tailEnd/>
          </a:ln>
        </p:spPr>
      </p:pic>
    </p:spTree>
    <p:extLst>
      <p:ext uri="{BB962C8B-B14F-4D97-AF65-F5344CB8AC3E}">
        <p14:creationId xmlns:p14="http://schemas.microsoft.com/office/powerpoint/2010/main" val="1390544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FF960E-EAB3-5F43-9F92-3828398ABA4A}" type="slidenum">
              <a:rPr lang="es-ES" altLang="es-ES_tradnl" smtClean="0"/>
              <a:pPr>
                <a:defRPr/>
              </a:pPr>
              <a:t>10</a:t>
            </a:fld>
            <a:endParaRPr lang="es-ES" altLang="es-ES_tradnl"/>
          </a:p>
        </p:txBody>
      </p:sp>
      <p:sp>
        <p:nvSpPr>
          <p:cNvPr id="3" name="Title 2"/>
          <p:cNvSpPr>
            <a:spLocks noGrp="1"/>
          </p:cNvSpPr>
          <p:nvPr>
            <p:ph type="title"/>
          </p:nvPr>
        </p:nvSpPr>
        <p:spPr/>
        <p:txBody>
          <a:bodyPr/>
          <a:lstStyle/>
          <a:p>
            <a:r>
              <a:rPr lang="es-ES_tradnl" dirty="0"/>
              <a:t>ESTADISITICA DESCRIPTIVA</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03" y="1605975"/>
            <a:ext cx="3343810" cy="316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53440" y="1223189"/>
            <a:ext cx="1968937" cy="369332"/>
          </a:xfrm>
          <a:prstGeom prst="rect">
            <a:avLst/>
          </a:prstGeom>
          <a:noFill/>
        </p:spPr>
        <p:txBody>
          <a:bodyPr wrap="none" rtlCol="0">
            <a:spAutoFit/>
          </a:bodyPr>
          <a:lstStyle/>
          <a:p>
            <a:r>
              <a:rPr lang="es-ES_tradnl" dirty="0" err="1"/>
              <a:t>Desviacion</a:t>
            </a:r>
            <a:r>
              <a:rPr lang="es-ES_tradnl" dirty="0"/>
              <a:t> </a:t>
            </a:r>
            <a:r>
              <a:rPr lang="es-ES_tradnl" dirty="0" err="1"/>
              <a:t>Standar</a:t>
            </a:r>
            <a:endParaRPr lang="en-US" dirty="0"/>
          </a:p>
        </p:txBody>
      </p:sp>
      <p:sp>
        <p:nvSpPr>
          <p:cNvPr id="7" name="TextBox 6"/>
          <p:cNvSpPr txBox="1"/>
          <p:nvPr/>
        </p:nvSpPr>
        <p:spPr>
          <a:xfrm>
            <a:off x="4160838" y="560088"/>
            <a:ext cx="932243" cy="369332"/>
          </a:xfrm>
          <a:prstGeom prst="rect">
            <a:avLst/>
          </a:prstGeom>
          <a:noFill/>
        </p:spPr>
        <p:txBody>
          <a:bodyPr wrap="none" rtlCol="0">
            <a:spAutoFit/>
          </a:bodyPr>
          <a:lstStyle/>
          <a:p>
            <a:r>
              <a:rPr lang="es-ES_tradnl" dirty="0" err="1"/>
              <a:t>Kurtosis</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838" y="3012629"/>
            <a:ext cx="489585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4207600" y="3001953"/>
            <a:ext cx="1083374" cy="369332"/>
          </a:xfrm>
          <a:prstGeom prst="rect">
            <a:avLst/>
          </a:prstGeom>
          <a:noFill/>
        </p:spPr>
        <p:txBody>
          <a:bodyPr wrap="none" rtlCol="0">
            <a:spAutoFit/>
          </a:bodyPr>
          <a:lstStyle/>
          <a:p>
            <a:r>
              <a:rPr lang="es-ES_tradnl" dirty="0" err="1"/>
              <a:t>Skewness</a:t>
            </a:r>
            <a:endParaRPr lang="en-US" dirty="0"/>
          </a:p>
        </p:txBody>
      </p:sp>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18089"/>
            <a:ext cx="3819525"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594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FF960E-EAB3-5F43-9F92-3828398ABA4A}" type="slidenum">
              <a:rPr lang="es-ES" altLang="es-ES_tradnl" smtClean="0"/>
              <a:pPr>
                <a:defRPr/>
              </a:pPr>
              <a:t>11</a:t>
            </a:fld>
            <a:endParaRPr lang="es-ES" altLang="es-ES_tradnl"/>
          </a:p>
        </p:txBody>
      </p:sp>
      <p:sp>
        <p:nvSpPr>
          <p:cNvPr id="3" name="Title 2"/>
          <p:cNvSpPr>
            <a:spLocks noGrp="1"/>
          </p:cNvSpPr>
          <p:nvPr>
            <p:ph type="title"/>
          </p:nvPr>
        </p:nvSpPr>
        <p:spPr/>
        <p:txBody>
          <a:bodyPr/>
          <a:lstStyle/>
          <a:p>
            <a:r>
              <a:rPr lang="es-ES_tradnl" dirty="0"/>
              <a:t>EJEMPLO</a:t>
            </a:r>
            <a:endParaRPr lang="en-US" dirty="0"/>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69" y="822397"/>
            <a:ext cx="7663815" cy="4219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56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12</a:t>
            </a:fld>
            <a:endParaRPr lang="es-ES" altLang="es-ES_tradnl"/>
          </a:p>
        </p:txBody>
      </p:sp>
      <p:sp>
        <p:nvSpPr>
          <p:cNvPr id="3" name="Content Placeholder 2"/>
          <p:cNvSpPr>
            <a:spLocks noGrp="1"/>
          </p:cNvSpPr>
          <p:nvPr>
            <p:ph sz="quarter" idx="11"/>
          </p:nvPr>
        </p:nvSpPr>
        <p:spPr/>
        <p:txBody>
          <a:bodyPr/>
          <a:lstStyle/>
          <a:p>
            <a:r>
              <a:rPr lang="es-ES_tradnl" dirty="0"/>
              <a:t>En </a:t>
            </a:r>
            <a:r>
              <a:rPr lang="es-ES_tradnl" dirty="0" err="1"/>
              <a:t>excel</a:t>
            </a:r>
            <a:r>
              <a:rPr lang="es-ES_tradnl" dirty="0"/>
              <a:t> crear estadística descriptiva de los datos</a:t>
            </a:r>
          </a:p>
          <a:p>
            <a:r>
              <a:rPr lang="es-ES_tradnl" dirty="0"/>
              <a:t>Compararlos</a:t>
            </a:r>
          </a:p>
          <a:p>
            <a:r>
              <a:rPr lang="es-ES_tradnl" dirty="0"/>
              <a:t>Crear una regresión para cada máquina</a:t>
            </a:r>
          </a:p>
          <a:p>
            <a:r>
              <a:rPr lang="es-ES_tradnl" dirty="0"/>
              <a:t>Compararla</a:t>
            </a:r>
          </a:p>
          <a:p>
            <a:r>
              <a:rPr lang="es-ES_tradnl" dirty="0"/>
              <a:t>¿Son todos iguales?</a:t>
            </a:r>
          </a:p>
          <a:p>
            <a:r>
              <a:rPr lang="es-ES_tradnl" dirty="0"/>
              <a:t>¿Podríamos decir que son datos parecidos?</a:t>
            </a:r>
          </a:p>
          <a:p>
            <a:endParaRPr lang="en-US" dirty="0"/>
          </a:p>
        </p:txBody>
      </p:sp>
      <p:sp>
        <p:nvSpPr>
          <p:cNvPr id="4" name="Title 3"/>
          <p:cNvSpPr>
            <a:spLocks noGrp="1"/>
          </p:cNvSpPr>
          <p:nvPr>
            <p:ph type="title"/>
          </p:nvPr>
        </p:nvSpPr>
        <p:spPr/>
        <p:txBody>
          <a:bodyPr/>
          <a:lstStyle/>
          <a:p>
            <a:r>
              <a:rPr lang="es-ES_tradnl" dirty="0"/>
              <a:t>EJERCICIO	1</a:t>
            </a:r>
            <a:endParaRPr lang="en-US" dirty="0"/>
          </a:p>
        </p:txBody>
      </p:sp>
    </p:spTree>
    <p:extLst>
      <p:ext uri="{BB962C8B-B14F-4D97-AF65-F5344CB8AC3E}">
        <p14:creationId xmlns:p14="http://schemas.microsoft.com/office/powerpoint/2010/main" val="2907644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13</a:t>
            </a:fld>
            <a:endParaRPr lang="es-ES" altLang="es-ES_tradnl"/>
          </a:p>
        </p:txBody>
      </p:sp>
      <p:sp>
        <p:nvSpPr>
          <p:cNvPr id="4" name="Title 3"/>
          <p:cNvSpPr>
            <a:spLocks noGrp="1"/>
          </p:cNvSpPr>
          <p:nvPr>
            <p:ph type="title"/>
          </p:nvPr>
        </p:nvSpPr>
        <p:spPr/>
        <p:txBody>
          <a:bodyPr/>
          <a:lstStyle/>
          <a:p>
            <a:r>
              <a:rPr lang="es-ES_tradnl" dirty="0"/>
              <a:t>EJERCICIO 1</a:t>
            </a:r>
            <a:endParaRPr lang="en-US" dirty="0"/>
          </a:p>
        </p:txBody>
      </p:sp>
      <p:pic>
        <p:nvPicPr>
          <p:cNvPr id="5122" name="Picture 2"/>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3764281" y="1066800"/>
            <a:ext cx="5330485" cy="3445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493713" y="1242181"/>
            <a:ext cx="3270568" cy="329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charset="0"/>
                <a:ea typeface="Helvetica" charset="0"/>
                <a:cs typeface="Helvetica" charset="0"/>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tx1"/>
                </a:solidFill>
                <a:latin typeface="Helvetica" charset="0"/>
                <a:ea typeface="Helvetica" charset="0"/>
                <a:cs typeface="Helvetica"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tx1"/>
                </a:solidFill>
                <a:latin typeface="Helvetica" charset="0"/>
                <a:ea typeface="Helvetica" charset="0"/>
                <a:cs typeface="Helvetica"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tx1"/>
                </a:solidFill>
                <a:latin typeface="Helvetica" charset="0"/>
                <a:ea typeface="Helvetica" charset="0"/>
                <a:cs typeface="Helvetica"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1200" kern="1200">
                <a:solidFill>
                  <a:schemeClr val="tx1"/>
                </a:solidFill>
                <a:latin typeface="Helvetica" charset="0"/>
                <a:ea typeface="Helvetica" charset="0"/>
                <a:cs typeface="Helvetica"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s-ES_tradnl" dirty="0">
                <a:solidFill>
                  <a:schemeClr val="bg2">
                    <a:lumMod val="65000"/>
                  </a:schemeClr>
                </a:solidFill>
              </a:rPr>
              <a:t>Repetir el ejemplo quitando los </a:t>
            </a:r>
            <a:r>
              <a:rPr lang="es-ES_tradnl" dirty="0" err="1">
                <a:solidFill>
                  <a:schemeClr val="bg2">
                    <a:lumMod val="65000"/>
                  </a:schemeClr>
                </a:solidFill>
              </a:rPr>
              <a:t>outliers</a:t>
            </a:r>
            <a:r>
              <a:rPr lang="es-ES_tradnl" dirty="0"/>
              <a:t>. </a:t>
            </a:r>
          </a:p>
          <a:p>
            <a:r>
              <a:rPr lang="es-ES_tradnl" dirty="0"/>
              <a:t>¿Nos da el mismo resultado?</a:t>
            </a:r>
          </a:p>
          <a:p>
            <a:r>
              <a:rPr lang="es-ES_tradnl" dirty="0"/>
              <a:t>¿En que nos ha ayudado la información visual?</a:t>
            </a:r>
            <a:endParaRPr lang="en-US" dirty="0"/>
          </a:p>
        </p:txBody>
      </p:sp>
    </p:spTree>
    <p:extLst>
      <p:ext uri="{BB962C8B-B14F-4D97-AF65-F5344CB8AC3E}">
        <p14:creationId xmlns:p14="http://schemas.microsoft.com/office/powerpoint/2010/main" val="1528018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14</a:t>
            </a:fld>
            <a:endParaRPr lang="es-ES" altLang="es-ES_trad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26529"/>
            <a:ext cx="5848350" cy="4540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732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15</a:t>
            </a:fld>
            <a:endParaRPr lang="es-ES" altLang="es-ES_tradnl"/>
          </a:p>
        </p:txBody>
      </p:sp>
      <p:sp>
        <p:nvSpPr>
          <p:cNvPr id="8" name="Content Placeholder 7"/>
          <p:cNvSpPr>
            <a:spLocks noGrp="1"/>
          </p:cNvSpPr>
          <p:nvPr>
            <p:ph sz="quarter" idx="11"/>
          </p:nvPr>
        </p:nvSpPr>
        <p:spPr/>
        <p:txBody>
          <a:bodyPr/>
          <a:lstStyle/>
          <a:p>
            <a:pPr marL="800100" lvl="1" indent="-457200">
              <a:buFont typeface="+mj-lt"/>
              <a:buAutoNum type="arabicPeriod"/>
            </a:pPr>
            <a:r>
              <a:rPr lang="es-ES" sz="2400" dirty="0">
                <a:ea typeface="Geneva" charset="0"/>
              </a:rPr>
              <a:t>Responde preguntas (  y las descubre)</a:t>
            </a:r>
          </a:p>
          <a:p>
            <a:pPr marL="800100" lvl="1" indent="-457200">
              <a:buFont typeface="+mj-lt"/>
              <a:buAutoNum type="arabicPeriod"/>
            </a:pPr>
            <a:r>
              <a:rPr lang="es-ES" sz="2400" dirty="0">
                <a:ea typeface="Geneva" charset="0"/>
              </a:rPr>
              <a:t>Tomar decisiones </a:t>
            </a:r>
          </a:p>
          <a:p>
            <a:pPr marL="800100" lvl="1" indent="-457200">
              <a:buFont typeface="+mj-lt"/>
              <a:buAutoNum type="arabicPeriod"/>
            </a:pPr>
            <a:r>
              <a:rPr lang="es-ES" sz="2400" dirty="0">
                <a:ea typeface="Geneva" charset="0"/>
              </a:rPr>
              <a:t>Ver datos en contexto </a:t>
            </a:r>
          </a:p>
          <a:p>
            <a:pPr marL="800100" lvl="1" indent="-457200">
              <a:buFont typeface="+mj-lt"/>
              <a:buAutoNum type="arabicPeriod"/>
            </a:pPr>
            <a:r>
              <a:rPr lang="es-ES" sz="2400" dirty="0">
                <a:ea typeface="Geneva" charset="0"/>
              </a:rPr>
              <a:t>Expandir memoria </a:t>
            </a:r>
          </a:p>
          <a:p>
            <a:pPr marL="800100" lvl="1" indent="-457200">
              <a:buFont typeface="+mj-lt"/>
              <a:buAutoNum type="arabicPeriod"/>
            </a:pPr>
            <a:r>
              <a:rPr lang="es-ES" sz="2400" dirty="0">
                <a:ea typeface="Geneva" charset="0"/>
              </a:rPr>
              <a:t>Encuentra patrones </a:t>
            </a:r>
          </a:p>
          <a:p>
            <a:pPr marL="800100" lvl="1" indent="-457200">
              <a:buFont typeface="+mj-lt"/>
              <a:buAutoNum type="arabicPeriod"/>
            </a:pPr>
            <a:r>
              <a:rPr lang="es-ES" sz="2400" dirty="0">
                <a:ea typeface="Geneva" charset="0"/>
              </a:rPr>
              <a:t>Presentar argumento o cuenta una historia </a:t>
            </a:r>
          </a:p>
          <a:p>
            <a:pPr marL="0" indent="0">
              <a:buNone/>
            </a:pPr>
            <a:endParaRPr lang="en-US" dirty="0"/>
          </a:p>
        </p:txBody>
      </p:sp>
      <p:sp>
        <p:nvSpPr>
          <p:cNvPr id="7" name="Title 6"/>
          <p:cNvSpPr>
            <a:spLocks noGrp="1"/>
          </p:cNvSpPr>
          <p:nvPr>
            <p:ph type="title"/>
          </p:nvPr>
        </p:nvSpPr>
        <p:spPr/>
        <p:txBody>
          <a:bodyPr/>
          <a:lstStyle/>
          <a:p>
            <a:r>
              <a:rPr lang="es-ES_tradnl" dirty="0"/>
              <a:t>¿POR QUÉ UTILIZAR VISUALIZACIONES?</a:t>
            </a:r>
            <a:endParaRPr lang="en-US" dirty="0"/>
          </a:p>
        </p:txBody>
      </p:sp>
    </p:spTree>
    <p:extLst>
      <p:ext uri="{BB962C8B-B14F-4D97-AF65-F5344CB8AC3E}">
        <p14:creationId xmlns:p14="http://schemas.microsoft.com/office/powerpoint/2010/main" val="1796353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Imagen 1"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24892"/>
            <a:ext cx="1377950" cy="516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1874776" y="736780"/>
            <a:ext cx="6406098" cy="515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fontAlgn="auto">
              <a:spcBef>
                <a:spcPts val="0"/>
              </a:spcBef>
              <a:spcAft>
                <a:spcPts val="0"/>
              </a:spcAft>
            </a:pPr>
            <a:r>
              <a:rPr lang="es-ES_tradnl" sz="3000" dirty="0">
                <a:latin typeface="+mn-lt"/>
                <a:ea typeface="+mn-ea"/>
                <a:sym typeface="Helvetica Light"/>
              </a:rPr>
              <a:t>¿Por qué los gráficos son tan </a:t>
            </a:r>
            <a:r>
              <a:rPr lang="es-ES_tradnl" sz="3000" b="1" dirty="0">
                <a:solidFill>
                  <a:srgbClr val="C00000"/>
                </a:solidFill>
                <a:latin typeface="+mn-lt"/>
                <a:ea typeface="+mn-ea"/>
                <a:sym typeface="Helvetica Light"/>
              </a:rPr>
              <a:t>poderosos</a:t>
            </a:r>
            <a:r>
              <a:rPr lang="es-ES_tradnl" sz="3000" dirty="0">
                <a:latin typeface="+mn-lt"/>
                <a:ea typeface="+mn-ea"/>
                <a:sym typeface="Helvetica Light"/>
              </a:rPr>
              <a:t>?</a:t>
            </a:r>
          </a:p>
        </p:txBody>
      </p:sp>
      <p:sp>
        <p:nvSpPr>
          <p:cNvPr id="2" name="CuadroTexto 1"/>
          <p:cNvSpPr txBox="1"/>
          <p:nvPr/>
        </p:nvSpPr>
        <p:spPr>
          <a:xfrm>
            <a:off x="2133599" y="3135084"/>
            <a:ext cx="3069771" cy="1477328"/>
          </a:xfrm>
          <a:prstGeom prst="rect">
            <a:avLst/>
          </a:prstGeom>
          <a:noFill/>
        </p:spPr>
        <p:txBody>
          <a:bodyPr wrap="square" rtlCol="0">
            <a:spAutoFit/>
          </a:bodyPr>
          <a:lstStyle/>
          <a:p>
            <a:r>
              <a:rPr lang="es-ES_tradnl" sz="5400" b="1" dirty="0">
                <a:solidFill>
                  <a:srgbClr val="C00000"/>
                </a:solidFill>
              </a:rPr>
              <a:t>70% </a:t>
            </a:r>
            <a:r>
              <a:rPr lang="es-ES_tradnl" dirty="0"/>
              <a:t>de nuestros receptores sensoriales se dedican a la vista</a:t>
            </a:r>
          </a:p>
        </p:txBody>
      </p:sp>
      <p:sp>
        <p:nvSpPr>
          <p:cNvPr id="6" name="CuadroTexto 5"/>
          <p:cNvSpPr txBox="1"/>
          <p:nvPr/>
        </p:nvSpPr>
        <p:spPr>
          <a:xfrm>
            <a:off x="5462193" y="4089192"/>
            <a:ext cx="3069771" cy="523220"/>
          </a:xfrm>
          <a:prstGeom prst="rect">
            <a:avLst/>
          </a:prstGeom>
          <a:noFill/>
        </p:spPr>
        <p:txBody>
          <a:bodyPr wrap="square" rtlCol="0">
            <a:spAutoFit/>
          </a:bodyPr>
          <a:lstStyle>
            <a:defPPr>
              <a:defRPr lang="es-ES"/>
            </a:defPPr>
            <a:lvl1pPr>
              <a:defRPr sz="4000" b="1"/>
            </a:lvl1pPr>
          </a:lstStyle>
          <a:p>
            <a:r>
              <a:rPr lang="es-ES_tradnl" sz="2800" b="0" dirty="0"/>
              <a:t>30% </a:t>
            </a:r>
            <a:r>
              <a:rPr lang="es-ES_tradnl" sz="1800" b="0" dirty="0"/>
              <a:t>al resto de sentidos</a:t>
            </a:r>
          </a:p>
        </p:txBody>
      </p:sp>
      <p:pic>
        <p:nvPicPr>
          <p:cNvPr id="4" name="Imagen 3"/>
          <p:cNvPicPr>
            <a:picLocks noChangeAspect="1"/>
          </p:cNvPicPr>
          <p:nvPr/>
        </p:nvPicPr>
        <p:blipFill>
          <a:blip r:embed="rId4"/>
          <a:stretch>
            <a:fillRect/>
          </a:stretch>
        </p:blipFill>
        <p:spPr>
          <a:xfrm>
            <a:off x="1874776" y="1721910"/>
            <a:ext cx="2517928" cy="1413174"/>
          </a:xfrm>
          <a:prstGeom prst="rect">
            <a:avLst/>
          </a:prstGeom>
        </p:spPr>
      </p:pic>
      <p:pic>
        <p:nvPicPr>
          <p:cNvPr id="5" name="Imagen 4"/>
          <p:cNvPicPr>
            <a:picLocks noChangeAspect="1"/>
          </p:cNvPicPr>
          <p:nvPr/>
        </p:nvPicPr>
        <p:blipFill>
          <a:blip r:embed="rId5">
            <a:grayscl/>
          </a:blip>
          <a:stretch>
            <a:fillRect/>
          </a:stretch>
        </p:blipFill>
        <p:spPr>
          <a:xfrm>
            <a:off x="5725883" y="2743645"/>
            <a:ext cx="1086370" cy="505223"/>
          </a:xfrm>
          <a:prstGeom prst="rect">
            <a:avLst/>
          </a:prstGeom>
        </p:spPr>
      </p:pic>
      <p:pic>
        <p:nvPicPr>
          <p:cNvPr id="7" name="Imagen 6"/>
          <p:cNvPicPr>
            <a:picLocks noChangeAspect="1"/>
          </p:cNvPicPr>
          <p:nvPr/>
        </p:nvPicPr>
        <p:blipFill rotWithShape="1">
          <a:blip r:embed="rId6">
            <a:grayscl/>
          </a:blip>
          <a:srcRect l="14457" t="14462" r="23738" b="33742"/>
          <a:stretch/>
        </p:blipFill>
        <p:spPr>
          <a:xfrm>
            <a:off x="5912954" y="3431910"/>
            <a:ext cx="984998" cy="510897"/>
          </a:xfrm>
          <a:prstGeom prst="rect">
            <a:avLst/>
          </a:prstGeom>
        </p:spPr>
      </p:pic>
      <p:pic>
        <p:nvPicPr>
          <p:cNvPr id="9" name="Imagen 8"/>
          <p:cNvPicPr>
            <a:picLocks noChangeAspect="1"/>
          </p:cNvPicPr>
          <p:nvPr/>
        </p:nvPicPr>
        <p:blipFill>
          <a:blip r:embed="rId7">
            <a:grayscl/>
          </a:blip>
          <a:stretch>
            <a:fillRect/>
          </a:stretch>
        </p:blipFill>
        <p:spPr>
          <a:xfrm>
            <a:off x="6867562" y="2590400"/>
            <a:ext cx="785974" cy="486476"/>
          </a:xfrm>
          <a:prstGeom prst="rect">
            <a:avLst/>
          </a:prstGeom>
        </p:spPr>
      </p:pic>
      <p:pic>
        <p:nvPicPr>
          <p:cNvPr id="10" name="Imagen 9"/>
          <p:cNvPicPr>
            <a:picLocks noChangeAspect="1"/>
          </p:cNvPicPr>
          <p:nvPr/>
        </p:nvPicPr>
        <p:blipFill>
          <a:blip r:embed="rId8">
            <a:grayscl/>
          </a:blip>
          <a:stretch>
            <a:fillRect/>
          </a:stretch>
        </p:blipFill>
        <p:spPr>
          <a:xfrm>
            <a:off x="7017077" y="3248868"/>
            <a:ext cx="486944" cy="682889"/>
          </a:xfrm>
          <a:prstGeom prst="rect">
            <a:avLst/>
          </a:prstGeom>
        </p:spPr>
      </p:pic>
    </p:spTree>
    <p:extLst>
      <p:ext uri="{BB962C8B-B14F-4D97-AF65-F5344CB8AC3E}">
        <p14:creationId xmlns:p14="http://schemas.microsoft.com/office/powerpoint/2010/main" val="31859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0"/>
          </p:nvPr>
        </p:nvSpPr>
        <p:spPr/>
        <p:txBody>
          <a:bodyPr/>
          <a:lstStyle/>
          <a:p>
            <a:pPr>
              <a:defRPr/>
            </a:pPr>
            <a:fld id="{492A5315-FB3F-497B-8344-BEBA83FD6CF6}" type="slidenum">
              <a:rPr lang="es-ES" altLang="es-ES_tradnl" smtClean="0"/>
              <a:pPr>
                <a:defRPr/>
              </a:pPr>
              <a:t>17</a:t>
            </a:fld>
            <a:endParaRPr lang="es-ES" altLang="es-ES_tradnl"/>
          </a:p>
        </p:txBody>
      </p:sp>
      <p:pic>
        <p:nvPicPr>
          <p:cNvPr id="3" name="Imagen 2" descr="ThinkstockPhotos-638041564.jpg"/>
          <p:cNvPicPr>
            <a:picLocks noChangeAspect="1"/>
          </p:cNvPicPr>
          <p:nvPr/>
        </p:nvPicPr>
        <p:blipFill>
          <a:blip r:embed="rId2">
            <a:extLst>
              <a:ext uri="{28A0092B-C50C-407E-A947-70E740481C1C}">
                <a14:useLocalDpi xmlns:a14="http://schemas.microsoft.com/office/drawing/2010/main" val="0"/>
              </a:ext>
            </a:extLst>
          </a:blip>
          <a:srcRect t="1646" r="80258" b="1967"/>
          <a:stretch>
            <a:fillRect/>
          </a:stretch>
        </p:blipFill>
        <p:spPr bwMode="auto">
          <a:xfrm>
            <a:off x="-5532" y="-5734"/>
            <a:ext cx="1377950" cy="514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p:nvPr/>
        </p:nvSpPr>
        <p:spPr>
          <a:xfrm>
            <a:off x="2045106" y="844652"/>
            <a:ext cx="6013806" cy="11620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fontAlgn="auto">
              <a:spcBef>
                <a:spcPts val="0"/>
              </a:spcBef>
              <a:spcAft>
                <a:spcPts val="0"/>
              </a:spcAft>
            </a:pPr>
            <a:r>
              <a:rPr lang="es-ES_tradnl" sz="3600" dirty="0">
                <a:solidFill>
                  <a:srgbClr val="C00000"/>
                </a:solidFill>
                <a:latin typeface="+mn-lt"/>
                <a:ea typeface="+mn-ea"/>
                <a:sym typeface="Helvetica Light"/>
              </a:rPr>
              <a:t>¿a qué nos tienen que </a:t>
            </a:r>
            <a:r>
              <a:rPr lang="es-ES_tradnl" sz="3600" b="1" dirty="0">
                <a:solidFill>
                  <a:srgbClr val="C00000"/>
                </a:solidFill>
                <a:latin typeface="+mn-lt"/>
                <a:ea typeface="+mn-ea"/>
                <a:sym typeface="Helvetica Light"/>
              </a:rPr>
              <a:t>ayudar</a:t>
            </a:r>
            <a:r>
              <a:rPr lang="es-ES_tradnl" sz="3600" dirty="0">
                <a:solidFill>
                  <a:srgbClr val="C00000"/>
                </a:solidFill>
                <a:latin typeface="+mn-lt"/>
                <a:ea typeface="+mn-ea"/>
                <a:sym typeface="Helvetica Light"/>
              </a:rPr>
              <a:t> nuestros gráficos y tablas?</a:t>
            </a:r>
          </a:p>
        </p:txBody>
      </p:sp>
      <p:sp>
        <p:nvSpPr>
          <p:cNvPr id="5" name="CuadroTexto 4"/>
          <p:cNvSpPr txBox="1"/>
          <p:nvPr/>
        </p:nvSpPr>
        <p:spPr>
          <a:xfrm>
            <a:off x="3891122" y="2461594"/>
            <a:ext cx="4911502" cy="1200329"/>
          </a:xfrm>
          <a:prstGeom prst="rect">
            <a:avLst/>
          </a:prstGeom>
          <a:noFill/>
        </p:spPr>
        <p:txBody>
          <a:bodyPr wrap="square" rtlCol="0">
            <a:spAutoFit/>
          </a:bodyPr>
          <a:lstStyle/>
          <a:p>
            <a:r>
              <a:rPr lang="es-ES_tradnl" sz="3200" dirty="0"/>
              <a:t>Sobre todo, nos tienen que </a:t>
            </a:r>
            <a:r>
              <a:rPr lang="es-ES_tradnl" sz="4000" b="1" dirty="0"/>
              <a:t>mostrar</a:t>
            </a:r>
            <a:r>
              <a:rPr lang="es-ES_tradnl" sz="4000" dirty="0"/>
              <a:t> </a:t>
            </a:r>
            <a:r>
              <a:rPr lang="es-ES_tradnl" sz="3200" dirty="0"/>
              <a:t>los datos.</a:t>
            </a:r>
          </a:p>
        </p:txBody>
      </p:sp>
      <p:pic>
        <p:nvPicPr>
          <p:cNvPr id="6" name="Imagen 5"/>
          <p:cNvPicPr>
            <a:picLocks noChangeAspect="1"/>
          </p:cNvPicPr>
          <p:nvPr/>
        </p:nvPicPr>
        <p:blipFill>
          <a:blip r:embed="rId3"/>
          <a:stretch>
            <a:fillRect/>
          </a:stretch>
        </p:blipFill>
        <p:spPr>
          <a:xfrm>
            <a:off x="1583602" y="2305807"/>
            <a:ext cx="1480546" cy="1265682"/>
          </a:xfrm>
          <a:prstGeom prst="rect">
            <a:avLst/>
          </a:prstGeom>
        </p:spPr>
      </p:pic>
      <p:pic>
        <p:nvPicPr>
          <p:cNvPr id="7" name="Imagen 6"/>
          <p:cNvPicPr>
            <a:picLocks noChangeAspect="1"/>
          </p:cNvPicPr>
          <p:nvPr/>
        </p:nvPicPr>
        <p:blipFill>
          <a:blip r:embed="rId4"/>
          <a:stretch>
            <a:fillRect/>
          </a:stretch>
        </p:blipFill>
        <p:spPr>
          <a:xfrm>
            <a:off x="2527304" y="3688417"/>
            <a:ext cx="1662202" cy="1265682"/>
          </a:xfrm>
          <a:prstGeom prst="rect">
            <a:avLst/>
          </a:prstGeom>
        </p:spPr>
      </p:pic>
    </p:spTree>
    <p:extLst>
      <p:ext uri="{BB962C8B-B14F-4D97-AF65-F5344CB8AC3E}">
        <p14:creationId xmlns:p14="http://schemas.microsoft.com/office/powerpoint/2010/main" val="147830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18</a:t>
            </a:fld>
            <a:endParaRPr lang="es-ES" altLang="es-ES_trad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319088"/>
            <a:ext cx="669607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480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19</a:t>
            </a:fld>
            <a:endParaRPr lang="es-ES" altLang="es-ES_tradnl"/>
          </a:p>
        </p:txBody>
      </p:sp>
      <p:sp>
        <p:nvSpPr>
          <p:cNvPr id="8" name="Content Placeholder 7"/>
          <p:cNvSpPr>
            <a:spLocks noGrp="1"/>
          </p:cNvSpPr>
          <p:nvPr>
            <p:ph sz="quarter" idx="11"/>
          </p:nvPr>
        </p:nvSpPr>
        <p:spPr>
          <a:xfrm>
            <a:off x="493712" y="991458"/>
            <a:ext cx="8260673" cy="3299657"/>
          </a:xfrm>
        </p:spPr>
        <p:txBody>
          <a:bodyPr/>
          <a:lstStyle/>
          <a:p>
            <a:r>
              <a:rPr lang="es-ES" sz="1600" b="1" dirty="0"/>
              <a:t>Cuantitativas</a:t>
            </a:r>
            <a:r>
              <a:rPr lang="es-ES" sz="1600" dirty="0"/>
              <a:t>: estos son datos numéricos y representan una medida. </a:t>
            </a:r>
          </a:p>
          <a:p>
            <a:pPr lvl="1"/>
            <a:r>
              <a:rPr lang="es-ES" sz="1400" dirty="0"/>
              <a:t>Las variables cuantitativas pueden ser discretas (por ejemplo, unidades vendidas en 2019) o continuo (p. ej., unidades promedio vendidas por persona).</a:t>
            </a:r>
          </a:p>
          <a:p>
            <a:endParaRPr lang="es-ES" sz="1600" dirty="0"/>
          </a:p>
          <a:p>
            <a:r>
              <a:rPr lang="es-ES" sz="1600" b="1" dirty="0"/>
              <a:t>Categóricas</a:t>
            </a:r>
            <a:r>
              <a:rPr lang="es-ES" sz="1600" dirty="0"/>
              <a:t>: los valores de estas variables son nombres o etiquetas. </a:t>
            </a:r>
          </a:p>
          <a:p>
            <a:pPr lvl="1"/>
            <a:r>
              <a:rPr lang="es-ES" sz="1400" dirty="0"/>
              <a:t>No hay ordenamiento inherente a las etiquetas. </a:t>
            </a:r>
          </a:p>
          <a:p>
            <a:pPr lvl="1"/>
            <a:r>
              <a:rPr lang="es-ES" sz="1400" dirty="0"/>
              <a:t>Ejemplos de tales variables son países en una base de datos de ventas y los nombres de los productos.</a:t>
            </a:r>
          </a:p>
          <a:p>
            <a:endParaRPr lang="es-ES" sz="1600" dirty="0"/>
          </a:p>
          <a:p>
            <a:r>
              <a:rPr lang="es-ES" sz="1600" b="1" dirty="0"/>
              <a:t>Ordinales</a:t>
            </a:r>
            <a:r>
              <a:rPr lang="es-ES" sz="1600" dirty="0"/>
              <a:t>: Variables que pueden tomar valores que se clasifican en un arbitrario escala numérica.</a:t>
            </a:r>
          </a:p>
          <a:p>
            <a:pPr lvl="1"/>
            <a:r>
              <a:rPr lang="es-ES" sz="1400" dirty="0"/>
              <a:t> El índice numérico asociado con cada valor no tiene significado, excepto para clasificar los valores entre sí. </a:t>
            </a:r>
          </a:p>
          <a:p>
            <a:pPr lvl="1"/>
            <a:r>
              <a:rPr lang="es-ES" sz="1400" dirty="0"/>
              <a:t>Ejemplos incluyen días de la semana, niveles de satisfacción (no satisfecho, satisfecho, muy satisfecho), y valor para el cliente (bajo, medio, alto).</a:t>
            </a:r>
          </a:p>
        </p:txBody>
      </p:sp>
      <p:sp>
        <p:nvSpPr>
          <p:cNvPr id="7" name="Title 6"/>
          <p:cNvSpPr>
            <a:spLocks noGrp="1"/>
          </p:cNvSpPr>
          <p:nvPr>
            <p:ph type="title"/>
          </p:nvPr>
        </p:nvSpPr>
        <p:spPr/>
        <p:txBody>
          <a:bodyPr/>
          <a:lstStyle/>
          <a:p>
            <a:r>
              <a:rPr lang="es-ES_tradnl" dirty="0"/>
              <a:t>Tipos de variables</a:t>
            </a:r>
            <a:endParaRPr lang="en-US" dirty="0"/>
          </a:p>
        </p:txBody>
      </p:sp>
    </p:spTree>
    <p:extLst>
      <p:ext uri="{BB962C8B-B14F-4D97-AF65-F5344CB8AC3E}">
        <p14:creationId xmlns:p14="http://schemas.microsoft.com/office/powerpoint/2010/main" val="280097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Imagen 1"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3122"/>
            <a:ext cx="1377950" cy="514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1735917" y="301351"/>
            <a:ext cx="1233911" cy="515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Agenda</a:t>
            </a:r>
          </a:p>
        </p:txBody>
      </p:sp>
      <p:sp>
        <p:nvSpPr>
          <p:cNvPr id="4" name="TextBox 3">
            <a:extLst>
              <a:ext uri="{FF2B5EF4-FFF2-40B4-BE49-F238E27FC236}">
                <a16:creationId xmlns:a16="http://schemas.microsoft.com/office/drawing/2014/main" id="{1426EFF3-5511-4197-B0F6-2C7D6C1CDBD6}"/>
              </a:ext>
            </a:extLst>
          </p:cNvPr>
          <p:cNvSpPr txBox="1"/>
          <p:nvPr/>
        </p:nvSpPr>
        <p:spPr>
          <a:xfrm>
            <a:off x="1735917" y="1120878"/>
            <a:ext cx="6242960" cy="2677656"/>
          </a:xfrm>
          <a:prstGeom prst="rect">
            <a:avLst/>
          </a:prstGeom>
          <a:noFill/>
        </p:spPr>
        <p:txBody>
          <a:bodyPr wrap="square" rtlCol="0">
            <a:spAutoFit/>
          </a:bodyPr>
          <a:lstStyle/>
          <a:p>
            <a:r>
              <a:rPr lang="es-ES" sz="2400" b="1" dirty="0"/>
              <a:t>Sesión 1 – Introducción </a:t>
            </a:r>
          </a:p>
          <a:p>
            <a:r>
              <a:rPr lang="es-ES" sz="2400" dirty="0"/>
              <a:t>Sesión 2 – Gráficos </a:t>
            </a:r>
          </a:p>
          <a:p>
            <a:r>
              <a:rPr lang="es-ES" sz="2400" dirty="0"/>
              <a:t>Sesión 3 – Introducción Data </a:t>
            </a:r>
            <a:r>
              <a:rPr lang="es-ES" sz="2400" dirty="0" err="1"/>
              <a:t>Viz</a:t>
            </a:r>
            <a:r>
              <a:rPr lang="es-ES" sz="2400" dirty="0"/>
              <a:t> en Python </a:t>
            </a:r>
          </a:p>
          <a:p>
            <a:r>
              <a:rPr lang="es-ES" sz="2400" dirty="0"/>
              <a:t>Sesión 4 – Data </a:t>
            </a:r>
            <a:r>
              <a:rPr lang="es-ES" sz="2400" dirty="0" err="1"/>
              <a:t>Viz</a:t>
            </a:r>
            <a:r>
              <a:rPr lang="es-ES" sz="2400" dirty="0"/>
              <a:t> : librerías importantes</a:t>
            </a:r>
          </a:p>
          <a:p>
            <a:r>
              <a:rPr lang="es-ES" sz="2400" dirty="0"/>
              <a:t>Sesión 5 – </a:t>
            </a:r>
            <a:r>
              <a:rPr lang="es-ES" sz="2400" dirty="0" err="1"/>
              <a:t>Graph</a:t>
            </a:r>
            <a:r>
              <a:rPr lang="es-ES" sz="2400" dirty="0"/>
              <a:t> </a:t>
            </a:r>
            <a:r>
              <a:rPr lang="es-ES" sz="2400" dirty="0" err="1"/>
              <a:t>Analytics</a:t>
            </a:r>
            <a:endParaRPr lang="es-ES" sz="2400" dirty="0"/>
          </a:p>
          <a:p>
            <a:r>
              <a:rPr lang="es-ES" sz="2400" dirty="0"/>
              <a:t>Sesión 6 – </a:t>
            </a:r>
            <a:r>
              <a:rPr lang="es-ES" sz="2400" dirty="0" err="1"/>
              <a:t>Build</a:t>
            </a:r>
            <a:r>
              <a:rPr lang="es-ES" sz="2400" dirty="0"/>
              <a:t> </a:t>
            </a:r>
            <a:r>
              <a:rPr lang="es-ES" sz="2400" dirty="0" err="1"/>
              <a:t>your</a:t>
            </a:r>
            <a:r>
              <a:rPr lang="es-ES" sz="2400" dirty="0"/>
              <a:t> </a:t>
            </a:r>
            <a:r>
              <a:rPr lang="es-ES" sz="2400" dirty="0" err="1"/>
              <a:t>own</a:t>
            </a:r>
            <a:r>
              <a:rPr lang="es-ES" sz="2400" dirty="0"/>
              <a:t> data </a:t>
            </a:r>
            <a:r>
              <a:rPr lang="es-ES" sz="2400" dirty="0" err="1"/>
              <a:t>Story</a:t>
            </a:r>
            <a:endParaRPr lang="es-ES" sz="2400" dirty="0"/>
          </a:p>
          <a:p>
            <a:endParaRPr lang="es-ES" sz="2400" dirty="0"/>
          </a:p>
        </p:txBody>
      </p:sp>
    </p:spTree>
    <p:extLst>
      <p:ext uri="{BB962C8B-B14F-4D97-AF65-F5344CB8AC3E}">
        <p14:creationId xmlns:p14="http://schemas.microsoft.com/office/powerpoint/2010/main" val="225530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20</a:t>
            </a:fld>
            <a:endParaRPr lang="es-ES" altLang="es-ES_tradnl"/>
          </a:p>
        </p:txBody>
      </p:sp>
      <p:pic>
        <p:nvPicPr>
          <p:cNvPr id="6146" name="Picture 2"/>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397669" y="918089"/>
            <a:ext cx="7024688" cy="400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6"/>
          <p:cNvSpPr>
            <a:spLocks noGrp="1"/>
          </p:cNvSpPr>
          <p:nvPr>
            <p:ph type="title"/>
          </p:nvPr>
        </p:nvSpPr>
        <p:spPr/>
        <p:txBody>
          <a:bodyPr/>
          <a:lstStyle/>
          <a:p>
            <a:r>
              <a:rPr lang="es-ES_tradnl" dirty="0"/>
              <a:t>TIPOS DE VARIABLES</a:t>
            </a:r>
            <a:endParaRPr lang="en-US" dirty="0"/>
          </a:p>
        </p:txBody>
      </p:sp>
    </p:spTree>
    <p:extLst>
      <p:ext uri="{BB962C8B-B14F-4D97-AF65-F5344CB8AC3E}">
        <p14:creationId xmlns:p14="http://schemas.microsoft.com/office/powerpoint/2010/main" val="329535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21</a:t>
            </a:fld>
            <a:endParaRPr lang="es-ES" altLang="es-ES_tradnl"/>
          </a:p>
        </p:txBody>
      </p:sp>
      <p:sp>
        <p:nvSpPr>
          <p:cNvPr id="8" name="Content Placeholder 7"/>
          <p:cNvSpPr>
            <a:spLocks noGrp="1"/>
          </p:cNvSpPr>
          <p:nvPr>
            <p:ph sz="quarter" idx="11"/>
          </p:nvPr>
        </p:nvSpPr>
        <p:spPr/>
        <p:txBody>
          <a:bodyPr/>
          <a:lstStyle/>
          <a:p>
            <a:r>
              <a:rPr lang="es-ES_tradnl" dirty="0"/>
              <a:t>Line Chart </a:t>
            </a:r>
          </a:p>
          <a:p>
            <a:pPr lvl="1"/>
            <a:r>
              <a:rPr lang="es-ES_tradnl" dirty="0"/>
              <a:t>Datos continuos y ordenados :: </a:t>
            </a:r>
            <a:r>
              <a:rPr lang="es-ES" dirty="0"/>
              <a:t>Tendencias, series temporales</a:t>
            </a:r>
          </a:p>
          <a:p>
            <a:r>
              <a:rPr lang="es-ES" dirty="0"/>
              <a:t>Bar Chart</a:t>
            </a:r>
          </a:p>
          <a:p>
            <a:pPr lvl="1"/>
            <a:r>
              <a:rPr lang="es-ES" dirty="0"/>
              <a:t>Datos categóricos discretos:: Comparativas</a:t>
            </a:r>
          </a:p>
          <a:p>
            <a:r>
              <a:rPr lang="es-ES" dirty="0"/>
              <a:t>Pie Chart</a:t>
            </a:r>
          </a:p>
          <a:p>
            <a:pPr lvl="1"/>
            <a:r>
              <a:rPr lang="es-ES" dirty="0"/>
              <a:t>Datos categóricos (pocos) discretos, Comparativa de un todo , porcentajes</a:t>
            </a:r>
          </a:p>
          <a:p>
            <a:endParaRPr lang="es-ES" dirty="0"/>
          </a:p>
        </p:txBody>
      </p:sp>
      <p:sp>
        <p:nvSpPr>
          <p:cNvPr id="7" name="Title 6"/>
          <p:cNvSpPr>
            <a:spLocks noGrp="1"/>
          </p:cNvSpPr>
          <p:nvPr>
            <p:ph type="title"/>
          </p:nvPr>
        </p:nvSpPr>
        <p:spPr/>
        <p:txBody>
          <a:bodyPr/>
          <a:lstStyle/>
          <a:p>
            <a:r>
              <a:rPr lang="es-ES_tradnl" dirty="0"/>
              <a:t>TIPOS DE GRÁFICOS</a:t>
            </a:r>
            <a:endParaRPr lang="en-US" dirty="0"/>
          </a:p>
        </p:txBody>
      </p:sp>
      <p:sp>
        <p:nvSpPr>
          <p:cNvPr id="5" name="CuadroTexto 2"/>
          <p:cNvSpPr txBox="1"/>
          <p:nvPr/>
        </p:nvSpPr>
        <p:spPr>
          <a:xfrm>
            <a:off x="745549" y="3789832"/>
            <a:ext cx="6847355" cy="977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¿qué </a:t>
            </a:r>
            <a:r>
              <a:rPr lang="es-ES_tradnl" sz="3000" b="1" dirty="0">
                <a:solidFill>
                  <a:srgbClr val="C00000"/>
                </a:solidFill>
                <a:latin typeface="+mn-lt"/>
                <a:ea typeface="+mn-ea"/>
                <a:sym typeface="Helvetica Light"/>
              </a:rPr>
              <a:t>tipos de relaciones </a:t>
            </a:r>
            <a:r>
              <a:rPr lang="es-ES_tradnl" sz="3000" dirty="0">
                <a:solidFill>
                  <a:srgbClr val="C00000"/>
                </a:solidFill>
                <a:latin typeface="+mn-lt"/>
                <a:ea typeface="+mn-ea"/>
                <a:sym typeface="Helvetica Light"/>
              </a:rPr>
              <a:t>entre los datos nos puede mostrar un gráfico?</a:t>
            </a:r>
          </a:p>
        </p:txBody>
      </p:sp>
    </p:spTree>
    <p:extLst>
      <p:ext uri="{BB962C8B-B14F-4D97-AF65-F5344CB8AC3E}">
        <p14:creationId xmlns:p14="http://schemas.microsoft.com/office/powerpoint/2010/main" val="165404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22</a:t>
            </a:fld>
            <a:endParaRPr lang="es-ES" altLang="es-ES_tradnl"/>
          </a:p>
        </p:txBody>
      </p:sp>
      <p:sp>
        <p:nvSpPr>
          <p:cNvPr id="8" name="Content Placeholder 7"/>
          <p:cNvSpPr>
            <a:spLocks noGrp="1"/>
          </p:cNvSpPr>
          <p:nvPr>
            <p:ph sz="quarter" idx="11"/>
          </p:nvPr>
        </p:nvSpPr>
        <p:spPr>
          <a:xfrm>
            <a:off x="518996" y="1043707"/>
            <a:ext cx="8260673" cy="3299657"/>
          </a:xfrm>
        </p:spPr>
        <p:txBody>
          <a:bodyPr/>
          <a:lstStyle/>
          <a:p>
            <a:pPr>
              <a:lnSpc>
                <a:spcPct val="150000"/>
              </a:lnSpc>
            </a:pPr>
            <a:r>
              <a:rPr lang="es-ES_tradnl" sz="1600" b="1" dirty="0">
                <a:latin typeface="Arial" charset="0"/>
                <a:ea typeface="Arial" charset="0"/>
                <a:cs typeface="Arial" charset="0"/>
              </a:rPr>
              <a:t>Simplificar</a:t>
            </a:r>
            <a:r>
              <a:rPr lang="es-ES_tradnl" sz="1600" dirty="0">
                <a:latin typeface="Arial" charset="0"/>
                <a:ea typeface="Arial" charset="0"/>
                <a:cs typeface="Arial" charset="0"/>
              </a:rPr>
              <a:t>: presentar la cantidad de variables adecuadas.</a:t>
            </a:r>
          </a:p>
          <a:p>
            <a:pPr>
              <a:lnSpc>
                <a:spcPct val="150000"/>
              </a:lnSpc>
            </a:pPr>
            <a:r>
              <a:rPr lang="es-ES_tradnl" sz="1600" b="1" dirty="0">
                <a:latin typeface="Arial" charset="0"/>
                <a:ea typeface="Arial" charset="0"/>
                <a:cs typeface="Arial" charset="0"/>
              </a:rPr>
              <a:t>Comparar</a:t>
            </a:r>
            <a:r>
              <a:rPr lang="es-ES_tradnl" sz="1600" dirty="0">
                <a:latin typeface="Arial" charset="0"/>
                <a:ea typeface="Arial" charset="0"/>
                <a:cs typeface="Arial" charset="0"/>
              </a:rPr>
              <a:t>: para facilitar la comprensión y evitar errores de memoria, es importante poder visualizar todos los datos en una imagen.</a:t>
            </a:r>
          </a:p>
          <a:p>
            <a:pPr>
              <a:lnSpc>
                <a:spcPct val="150000"/>
              </a:lnSpc>
            </a:pPr>
            <a:r>
              <a:rPr lang="es-ES_tradnl" sz="1600" dirty="0">
                <a:latin typeface="Arial" charset="0"/>
                <a:ea typeface="Arial" charset="0"/>
                <a:cs typeface="Arial" charset="0"/>
              </a:rPr>
              <a:t>Dónde y cómo mostrar la información que se quiere </a:t>
            </a:r>
            <a:r>
              <a:rPr lang="es-ES_tradnl" sz="1600" b="1" dirty="0">
                <a:latin typeface="Arial" charset="0"/>
                <a:ea typeface="Arial" charset="0"/>
                <a:cs typeface="Arial" charset="0"/>
              </a:rPr>
              <a:t>destacar</a:t>
            </a:r>
            <a:r>
              <a:rPr lang="es-ES_tradnl" sz="1600" dirty="0">
                <a:latin typeface="Arial" charset="0"/>
                <a:ea typeface="Arial" charset="0"/>
                <a:cs typeface="Arial" charset="0"/>
              </a:rPr>
              <a:t> para captar la atención.</a:t>
            </a:r>
          </a:p>
          <a:p>
            <a:pPr>
              <a:lnSpc>
                <a:spcPct val="150000"/>
              </a:lnSpc>
            </a:pPr>
            <a:r>
              <a:rPr lang="es-ES_tradnl" sz="1600" b="1" dirty="0">
                <a:latin typeface="Arial" charset="0"/>
                <a:ea typeface="Arial" charset="0"/>
                <a:cs typeface="Arial" charset="0"/>
              </a:rPr>
              <a:t>Diversificar</a:t>
            </a:r>
            <a:r>
              <a:rPr lang="es-ES_tradnl" sz="1600" dirty="0">
                <a:latin typeface="Arial" charset="0"/>
                <a:ea typeface="Arial" charset="0"/>
                <a:cs typeface="Arial" charset="0"/>
              </a:rPr>
              <a:t>: diferentes representaciones de los mismos datos pueden llevar a nuevas conclusiones</a:t>
            </a:r>
          </a:p>
          <a:p>
            <a:pPr>
              <a:lnSpc>
                <a:spcPct val="150000"/>
              </a:lnSpc>
            </a:pPr>
            <a:r>
              <a:rPr lang="es-ES_tradnl" sz="1600" dirty="0">
                <a:latin typeface="Arial" charset="0"/>
                <a:ea typeface="Arial" charset="0"/>
                <a:cs typeface="Arial" charset="0"/>
              </a:rPr>
              <a:t>Buscar el </a:t>
            </a:r>
            <a:r>
              <a:rPr lang="es-ES_tradnl" sz="1600" b="1" dirty="0">
                <a:latin typeface="Arial" charset="0"/>
                <a:ea typeface="Arial" charset="0"/>
                <a:cs typeface="Arial" charset="0"/>
              </a:rPr>
              <a:t>por qué</a:t>
            </a:r>
            <a:r>
              <a:rPr lang="es-ES_tradnl" sz="1600" dirty="0">
                <a:latin typeface="Arial" charset="0"/>
                <a:ea typeface="Arial" charset="0"/>
                <a:cs typeface="Arial" charset="0"/>
              </a:rPr>
              <a:t>: la meta del Data </a:t>
            </a:r>
            <a:r>
              <a:rPr lang="es-ES_tradnl" sz="1600" dirty="0" err="1">
                <a:latin typeface="Arial" charset="0"/>
                <a:ea typeface="Arial" charset="0"/>
                <a:cs typeface="Arial" charset="0"/>
              </a:rPr>
              <a:t>Visualization</a:t>
            </a:r>
            <a:r>
              <a:rPr lang="es-ES_tradnl" sz="1600" dirty="0">
                <a:latin typeface="Arial" charset="0"/>
                <a:ea typeface="Arial" charset="0"/>
                <a:cs typeface="Arial" charset="0"/>
              </a:rPr>
              <a:t> no es encontrar qué ocurre, si no dar una forma visual fácilmente interpretable a la miríada de datos de los que dispone una compañía</a:t>
            </a:r>
          </a:p>
          <a:p>
            <a:pPr>
              <a:lnSpc>
                <a:spcPct val="150000"/>
              </a:lnSpc>
            </a:pPr>
            <a:endParaRPr lang="es-ES" sz="1600" dirty="0"/>
          </a:p>
        </p:txBody>
      </p:sp>
      <p:sp>
        <p:nvSpPr>
          <p:cNvPr id="7" name="Title 6"/>
          <p:cNvSpPr>
            <a:spLocks noGrp="1"/>
          </p:cNvSpPr>
          <p:nvPr>
            <p:ph type="title"/>
          </p:nvPr>
        </p:nvSpPr>
        <p:spPr/>
        <p:txBody>
          <a:bodyPr/>
          <a:lstStyle/>
          <a:p>
            <a:r>
              <a:rPr lang="es-ES_tradnl" dirty="0">
                <a:latin typeface="Arial" charset="0"/>
                <a:ea typeface="Arial" charset="0"/>
                <a:cs typeface="Arial" charset="0"/>
              </a:rPr>
              <a:t>Principios para presentar la información adecuadamente:</a:t>
            </a:r>
            <a:endParaRPr lang="en-US" dirty="0"/>
          </a:p>
        </p:txBody>
      </p:sp>
    </p:spTree>
    <p:extLst>
      <p:ext uri="{BB962C8B-B14F-4D97-AF65-F5344CB8AC3E}">
        <p14:creationId xmlns:p14="http://schemas.microsoft.com/office/powerpoint/2010/main" val="52414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1323882" y="1755915"/>
            <a:ext cx="4867731" cy="2703144"/>
          </a:xfrm>
          <a:prstGeom prst="rect">
            <a:avLst/>
          </a:prstGeom>
        </p:spPr>
      </p:pic>
      <p:sp>
        <p:nvSpPr>
          <p:cNvPr id="4" name="Title 3"/>
          <p:cNvSpPr>
            <a:spLocks noGrp="1"/>
          </p:cNvSpPr>
          <p:nvPr>
            <p:ph type="title"/>
          </p:nvPr>
        </p:nvSpPr>
        <p:spPr/>
        <p:txBody>
          <a:bodyPr/>
          <a:lstStyle/>
          <a:p>
            <a:r>
              <a:rPr lang="es-ES_tradnl" dirty="0"/>
              <a:t>EJERCICIO 2</a:t>
            </a:r>
            <a:endParaRPr lang="en-US" dirty="0"/>
          </a:p>
        </p:txBody>
      </p:sp>
      <p:sp>
        <p:nvSpPr>
          <p:cNvPr id="5" name="Content Placeholder 4"/>
          <p:cNvSpPr>
            <a:spLocks noGrp="1"/>
          </p:cNvSpPr>
          <p:nvPr>
            <p:ph sz="quarter" idx="11"/>
          </p:nvPr>
        </p:nvSpPr>
        <p:spPr>
          <a:xfrm>
            <a:off x="493713" y="1242181"/>
            <a:ext cx="7674928" cy="739019"/>
          </a:xfrm>
        </p:spPr>
        <p:txBody>
          <a:bodyPr/>
          <a:lstStyle/>
          <a:p>
            <a:pPr defTabSz="308074" fontAlgn="auto">
              <a:spcBef>
                <a:spcPts val="0"/>
              </a:spcBef>
              <a:spcAft>
                <a:spcPts val="0"/>
              </a:spcAft>
            </a:pPr>
            <a:r>
              <a:rPr lang="es-ES_tradnl" sz="2400" b="1" dirty="0">
                <a:latin typeface="+mn-lt"/>
                <a:ea typeface="+mn-ea"/>
                <a:cs typeface="+mn-cs"/>
              </a:rPr>
              <a:t>Relaciones Temporales – </a:t>
            </a:r>
            <a:r>
              <a:rPr lang="es-ES_tradnl" sz="2400" dirty="0">
                <a:latin typeface="+mn-lt"/>
                <a:ea typeface="+mn-ea"/>
                <a:cs typeface="+mn-cs"/>
              </a:rPr>
              <a:t>Evolución y tendencia</a:t>
            </a:r>
            <a:endParaRPr lang="en-US" sz="2400" dirty="0">
              <a:latin typeface="+mn-lt"/>
              <a:ea typeface="+mn-ea"/>
              <a:cs typeface="+mn-cs"/>
            </a:endParaRPr>
          </a:p>
        </p:txBody>
      </p:sp>
    </p:spTree>
    <p:extLst>
      <p:ext uri="{BB962C8B-B14F-4D97-AF65-F5344CB8AC3E}">
        <p14:creationId xmlns:p14="http://schemas.microsoft.com/office/powerpoint/2010/main" val="16456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1432741" y="1743478"/>
            <a:ext cx="4584700" cy="3086100"/>
          </a:xfrm>
          <a:prstGeom prst="rect">
            <a:avLst/>
          </a:prstGeom>
        </p:spPr>
      </p:pic>
      <p:sp>
        <p:nvSpPr>
          <p:cNvPr id="2" name="Title 1"/>
          <p:cNvSpPr>
            <a:spLocks noGrp="1"/>
          </p:cNvSpPr>
          <p:nvPr>
            <p:ph type="title"/>
          </p:nvPr>
        </p:nvSpPr>
        <p:spPr/>
        <p:txBody>
          <a:bodyPr/>
          <a:lstStyle/>
          <a:p>
            <a:r>
              <a:rPr lang="es-ES_tradnl" dirty="0"/>
              <a:t>EJERCICIO 3</a:t>
            </a:r>
            <a:endParaRPr lang="en-US" dirty="0"/>
          </a:p>
        </p:txBody>
      </p:sp>
      <p:sp>
        <p:nvSpPr>
          <p:cNvPr id="5" name="Content Placeholder 4"/>
          <p:cNvSpPr>
            <a:spLocks noGrp="1"/>
          </p:cNvSpPr>
          <p:nvPr>
            <p:ph sz="quarter" idx="11"/>
          </p:nvPr>
        </p:nvSpPr>
        <p:spPr/>
        <p:txBody>
          <a:bodyPr/>
          <a:lstStyle/>
          <a:p>
            <a:r>
              <a:rPr lang="es-ES_tradnl" b="1" dirty="0"/>
              <a:t>Ranking</a:t>
            </a:r>
            <a:r>
              <a:rPr lang="es-ES_tradnl" dirty="0"/>
              <a:t> - ¿Qué camión es el que más corre?</a:t>
            </a:r>
            <a:endParaRPr lang="en-US" dirty="0"/>
          </a:p>
        </p:txBody>
      </p:sp>
    </p:spTree>
    <p:extLst>
      <p:ext uri="{BB962C8B-B14F-4D97-AF65-F5344CB8AC3E}">
        <p14:creationId xmlns:p14="http://schemas.microsoft.com/office/powerpoint/2010/main" val="77491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 4</a:t>
            </a:r>
            <a:endParaRPr lang="en-US" dirty="0"/>
          </a:p>
        </p:txBody>
      </p:sp>
      <p:sp>
        <p:nvSpPr>
          <p:cNvPr id="5" name="Content Placeholder 4"/>
          <p:cNvSpPr>
            <a:spLocks noGrp="1"/>
          </p:cNvSpPr>
          <p:nvPr>
            <p:ph sz="quarter" idx="11"/>
          </p:nvPr>
        </p:nvSpPr>
        <p:spPr>
          <a:xfrm>
            <a:off x="493712" y="1242181"/>
            <a:ext cx="8260673" cy="815219"/>
          </a:xfrm>
        </p:spPr>
        <p:txBody>
          <a:bodyPr/>
          <a:lstStyle/>
          <a:p>
            <a:r>
              <a:rPr lang="es-ES_tradnl" b="1" dirty="0"/>
              <a:t>Parte de un todo </a:t>
            </a:r>
            <a:r>
              <a:rPr lang="es-ES_tradnl" dirty="0"/>
              <a:t>- ¿Cuántas entregas realizamos tarde?</a:t>
            </a:r>
            <a:endParaRPr lang="en-US" dirty="0"/>
          </a:p>
        </p:txBody>
      </p:sp>
      <p:pic>
        <p:nvPicPr>
          <p:cNvPr id="6" name="Imagen 6"/>
          <p:cNvPicPr>
            <a:picLocks noChangeAspect="1"/>
          </p:cNvPicPr>
          <p:nvPr/>
        </p:nvPicPr>
        <p:blipFill>
          <a:blip r:embed="rId3"/>
          <a:stretch>
            <a:fillRect/>
          </a:stretch>
        </p:blipFill>
        <p:spPr>
          <a:xfrm>
            <a:off x="1985659" y="1770829"/>
            <a:ext cx="4406900" cy="3111500"/>
          </a:xfrm>
          <a:prstGeom prst="rect">
            <a:avLst/>
          </a:prstGeom>
        </p:spPr>
      </p:pic>
    </p:spTree>
    <p:extLst>
      <p:ext uri="{BB962C8B-B14F-4D97-AF65-F5344CB8AC3E}">
        <p14:creationId xmlns:p14="http://schemas.microsoft.com/office/powerpoint/2010/main" val="195744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 5</a:t>
            </a:r>
            <a:endParaRPr lang="en-US" dirty="0"/>
          </a:p>
        </p:txBody>
      </p:sp>
      <p:sp>
        <p:nvSpPr>
          <p:cNvPr id="5" name="Content Placeholder 4"/>
          <p:cNvSpPr>
            <a:spLocks noGrp="1"/>
          </p:cNvSpPr>
          <p:nvPr>
            <p:ph sz="quarter" idx="11"/>
          </p:nvPr>
        </p:nvSpPr>
        <p:spPr>
          <a:xfrm>
            <a:off x="493712" y="1242181"/>
            <a:ext cx="8260673" cy="815219"/>
          </a:xfrm>
        </p:spPr>
        <p:txBody>
          <a:bodyPr/>
          <a:lstStyle/>
          <a:p>
            <a:r>
              <a:rPr lang="es-ES_tradnl" b="1" dirty="0">
                <a:sym typeface="Helvetica Light"/>
              </a:rPr>
              <a:t>Correlación</a:t>
            </a:r>
            <a:r>
              <a:rPr lang="es-ES_tradnl" dirty="0"/>
              <a:t>- ¿Cuántas entregas realizamos tarde?</a:t>
            </a:r>
            <a:endParaRPr lang="en-US" dirty="0"/>
          </a:p>
        </p:txBody>
      </p:sp>
      <p:pic>
        <p:nvPicPr>
          <p:cNvPr id="7" name="Imagen 1"/>
          <p:cNvPicPr>
            <a:picLocks noChangeAspect="1"/>
          </p:cNvPicPr>
          <p:nvPr/>
        </p:nvPicPr>
        <p:blipFill>
          <a:blip r:embed="rId3"/>
          <a:stretch>
            <a:fillRect/>
          </a:stretch>
        </p:blipFill>
        <p:spPr>
          <a:xfrm>
            <a:off x="1592443" y="1882234"/>
            <a:ext cx="4305300" cy="2946400"/>
          </a:xfrm>
          <a:prstGeom prst="rect">
            <a:avLst/>
          </a:prstGeom>
        </p:spPr>
      </p:pic>
    </p:spTree>
    <p:extLst>
      <p:ext uri="{BB962C8B-B14F-4D97-AF65-F5344CB8AC3E}">
        <p14:creationId xmlns:p14="http://schemas.microsoft.com/office/powerpoint/2010/main" val="32146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 6</a:t>
            </a:r>
            <a:endParaRPr lang="en-US" dirty="0"/>
          </a:p>
        </p:txBody>
      </p:sp>
      <p:sp>
        <p:nvSpPr>
          <p:cNvPr id="5" name="Content Placeholder 4"/>
          <p:cNvSpPr>
            <a:spLocks noGrp="1"/>
          </p:cNvSpPr>
          <p:nvPr>
            <p:ph sz="quarter" idx="11"/>
          </p:nvPr>
        </p:nvSpPr>
        <p:spPr>
          <a:xfrm>
            <a:off x="493712" y="1242181"/>
            <a:ext cx="8260673" cy="815219"/>
          </a:xfrm>
        </p:spPr>
        <p:txBody>
          <a:bodyPr/>
          <a:lstStyle/>
          <a:p>
            <a:r>
              <a:rPr lang="es-ES_tradnl" b="1" dirty="0">
                <a:sym typeface="Helvetica Light"/>
              </a:rPr>
              <a:t>Desviación </a:t>
            </a:r>
            <a:r>
              <a:rPr lang="es-ES_tradnl" dirty="0"/>
              <a:t>- ¿ ¿Nos confundimos en nuestras previsiones de temperatura  </a:t>
            </a:r>
            <a:r>
              <a:rPr lang="es-ES_tradnl" sz="2400" b="1" dirty="0"/>
              <a:t>igual</a:t>
            </a:r>
            <a:r>
              <a:rPr lang="es-ES_tradnl" sz="2400" dirty="0"/>
              <a:t> </a:t>
            </a:r>
            <a:r>
              <a:rPr lang="es-ES_tradnl" dirty="0"/>
              <a:t>todos los días de la semana?</a:t>
            </a:r>
          </a:p>
          <a:p>
            <a:endParaRPr lang="en-US" dirty="0"/>
          </a:p>
        </p:txBody>
      </p:sp>
      <p:pic>
        <p:nvPicPr>
          <p:cNvPr id="7" name="Imagen 1"/>
          <p:cNvPicPr>
            <a:picLocks noChangeAspect="1"/>
          </p:cNvPicPr>
          <p:nvPr/>
        </p:nvPicPr>
        <p:blipFill>
          <a:blip r:embed="rId3"/>
          <a:stretch>
            <a:fillRect/>
          </a:stretch>
        </p:blipFill>
        <p:spPr>
          <a:xfrm>
            <a:off x="1799137" y="2098734"/>
            <a:ext cx="4647383" cy="2780705"/>
          </a:xfrm>
          <a:prstGeom prst="rect">
            <a:avLst/>
          </a:prstGeom>
        </p:spPr>
      </p:pic>
    </p:spTree>
    <p:extLst>
      <p:ext uri="{BB962C8B-B14F-4D97-AF65-F5344CB8AC3E}">
        <p14:creationId xmlns:p14="http://schemas.microsoft.com/office/powerpoint/2010/main" val="32146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 7</a:t>
            </a:r>
            <a:endParaRPr lang="en-US" dirty="0"/>
          </a:p>
        </p:txBody>
      </p:sp>
      <p:sp>
        <p:nvSpPr>
          <p:cNvPr id="5" name="Content Placeholder 4"/>
          <p:cNvSpPr>
            <a:spLocks noGrp="1"/>
          </p:cNvSpPr>
          <p:nvPr>
            <p:ph sz="quarter" idx="11"/>
          </p:nvPr>
        </p:nvSpPr>
        <p:spPr>
          <a:xfrm>
            <a:off x="493712" y="1242181"/>
            <a:ext cx="8260673" cy="815219"/>
          </a:xfrm>
        </p:spPr>
        <p:txBody>
          <a:bodyPr/>
          <a:lstStyle/>
          <a:p>
            <a:r>
              <a:rPr lang="es-ES_tradnl" b="1" dirty="0">
                <a:sym typeface="Helvetica Light"/>
              </a:rPr>
              <a:t>Distribución </a:t>
            </a:r>
            <a:r>
              <a:rPr lang="es-ES_tradnl" dirty="0"/>
              <a:t>- ¿Cuántas veces ha saltado la alarma en nuestro edificios?</a:t>
            </a:r>
            <a:endParaRPr lang="en-US" dirty="0"/>
          </a:p>
        </p:txBody>
      </p:sp>
      <p:pic>
        <p:nvPicPr>
          <p:cNvPr id="7" name="Imagen 1"/>
          <p:cNvPicPr>
            <a:picLocks noChangeAspect="1"/>
          </p:cNvPicPr>
          <p:nvPr/>
        </p:nvPicPr>
        <p:blipFill>
          <a:blip r:embed="rId3"/>
          <a:stretch>
            <a:fillRect/>
          </a:stretch>
        </p:blipFill>
        <p:spPr>
          <a:xfrm>
            <a:off x="2120537" y="1767840"/>
            <a:ext cx="4477276" cy="2964180"/>
          </a:xfrm>
          <a:prstGeom prst="rect">
            <a:avLst/>
          </a:prstGeom>
        </p:spPr>
      </p:pic>
    </p:spTree>
    <p:extLst>
      <p:ext uri="{BB962C8B-B14F-4D97-AF65-F5344CB8AC3E}">
        <p14:creationId xmlns:p14="http://schemas.microsoft.com/office/powerpoint/2010/main" val="321464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EJERCICIO 8</a:t>
            </a:r>
            <a:endParaRPr lang="en-US" dirty="0"/>
          </a:p>
        </p:txBody>
      </p:sp>
      <p:sp>
        <p:nvSpPr>
          <p:cNvPr id="5" name="Content Placeholder 4"/>
          <p:cNvSpPr>
            <a:spLocks noGrp="1"/>
          </p:cNvSpPr>
          <p:nvPr>
            <p:ph sz="quarter" idx="11"/>
          </p:nvPr>
        </p:nvSpPr>
        <p:spPr>
          <a:xfrm>
            <a:off x="493712" y="1242181"/>
            <a:ext cx="8260673" cy="815219"/>
          </a:xfrm>
        </p:spPr>
        <p:txBody>
          <a:bodyPr/>
          <a:lstStyle/>
          <a:p>
            <a:r>
              <a:rPr lang="es-ES_tradnl" b="1" dirty="0">
                <a:sym typeface="Helvetica Light"/>
              </a:rPr>
              <a:t>Comparación </a:t>
            </a:r>
            <a:r>
              <a:rPr lang="es-ES_tradnl" dirty="0"/>
              <a:t>- ¿Existe estacionalidad ?</a:t>
            </a:r>
            <a:endParaRPr lang="en-US" dirty="0"/>
          </a:p>
        </p:txBody>
      </p:sp>
      <p:pic>
        <p:nvPicPr>
          <p:cNvPr id="7" name="Imagen 1"/>
          <p:cNvPicPr>
            <a:picLocks noChangeAspect="1"/>
          </p:cNvPicPr>
          <p:nvPr/>
        </p:nvPicPr>
        <p:blipFill>
          <a:blip r:embed="rId3"/>
          <a:stretch>
            <a:fillRect/>
          </a:stretch>
        </p:blipFill>
        <p:spPr>
          <a:xfrm>
            <a:off x="2120537" y="1767840"/>
            <a:ext cx="4477276" cy="2964180"/>
          </a:xfrm>
          <a:prstGeom prst="rect">
            <a:avLst/>
          </a:prstGeom>
        </p:spPr>
      </p:pic>
    </p:spTree>
    <p:extLst>
      <p:ext uri="{BB962C8B-B14F-4D97-AF65-F5344CB8AC3E}">
        <p14:creationId xmlns:p14="http://schemas.microsoft.com/office/powerpoint/2010/main" val="390921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Imagen 1"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3122"/>
            <a:ext cx="1377950" cy="5146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2706151" y="1215751"/>
            <a:ext cx="4307894" cy="515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¿qué es </a:t>
            </a:r>
            <a:r>
              <a:rPr lang="es-ES_tradnl" sz="3000" b="1" dirty="0">
                <a:solidFill>
                  <a:srgbClr val="C00000"/>
                </a:solidFill>
                <a:latin typeface="+mn-lt"/>
                <a:ea typeface="+mn-ea"/>
                <a:sym typeface="Helvetica Light"/>
              </a:rPr>
              <a:t>data</a:t>
            </a:r>
            <a:r>
              <a:rPr lang="es-ES_tradnl" sz="3000" dirty="0">
                <a:solidFill>
                  <a:srgbClr val="C00000"/>
                </a:solidFill>
                <a:latin typeface="+mn-lt"/>
                <a:ea typeface="+mn-ea"/>
                <a:sym typeface="Helvetica Light"/>
              </a:rPr>
              <a:t> </a:t>
            </a:r>
            <a:r>
              <a:rPr lang="es-ES_tradnl" sz="3000" b="1" dirty="0" err="1">
                <a:solidFill>
                  <a:srgbClr val="C00000"/>
                </a:solidFill>
                <a:latin typeface="+mn-lt"/>
                <a:ea typeface="+mn-ea"/>
                <a:sym typeface="Helvetica Light"/>
              </a:rPr>
              <a:t>visualization</a:t>
            </a:r>
            <a:r>
              <a:rPr lang="es-ES_tradnl" sz="3000" dirty="0">
                <a:solidFill>
                  <a:srgbClr val="C00000"/>
                </a:solidFill>
                <a:latin typeface="+mn-lt"/>
                <a:ea typeface="+mn-ea"/>
                <a:sym typeface="Helvetica Light"/>
              </a:rPr>
              <a:t>?</a:t>
            </a:r>
          </a:p>
        </p:txBody>
      </p:sp>
      <p:sp>
        <p:nvSpPr>
          <p:cNvPr id="8" name="Freeform 204"/>
          <p:cNvSpPr>
            <a:spLocks noChangeArrowheads="1"/>
          </p:cNvSpPr>
          <p:nvPr/>
        </p:nvSpPr>
        <p:spPr bwMode="auto">
          <a:xfrm>
            <a:off x="4361650" y="2196963"/>
            <a:ext cx="1691855" cy="1841456"/>
          </a:xfrm>
          <a:custGeom>
            <a:avLst/>
            <a:gdLst>
              <a:gd name="T0" fmla="*/ 309 w 634"/>
              <a:gd name="T1" fmla="*/ 398 h 634"/>
              <a:gd name="T2" fmla="*/ 309 w 634"/>
              <a:gd name="T3" fmla="*/ 398 h 634"/>
              <a:gd name="T4" fmla="*/ 338 w 634"/>
              <a:gd name="T5" fmla="*/ 368 h 634"/>
              <a:gd name="T6" fmla="*/ 338 w 634"/>
              <a:gd name="T7" fmla="*/ 132 h 634"/>
              <a:gd name="T8" fmla="*/ 309 w 634"/>
              <a:gd name="T9" fmla="*/ 118 h 634"/>
              <a:gd name="T10" fmla="*/ 294 w 634"/>
              <a:gd name="T11" fmla="*/ 132 h 634"/>
              <a:gd name="T12" fmla="*/ 294 w 634"/>
              <a:gd name="T13" fmla="*/ 368 h 634"/>
              <a:gd name="T14" fmla="*/ 309 w 634"/>
              <a:gd name="T15" fmla="*/ 398 h 634"/>
              <a:gd name="T16" fmla="*/ 426 w 634"/>
              <a:gd name="T17" fmla="*/ 398 h 634"/>
              <a:gd name="T18" fmla="*/ 426 w 634"/>
              <a:gd name="T19" fmla="*/ 398 h 634"/>
              <a:gd name="T20" fmla="*/ 456 w 634"/>
              <a:gd name="T21" fmla="*/ 368 h 634"/>
              <a:gd name="T22" fmla="*/ 456 w 634"/>
              <a:gd name="T23" fmla="*/ 191 h 634"/>
              <a:gd name="T24" fmla="*/ 426 w 634"/>
              <a:gd name="T25" fmla="*/ 177 h 634"/>
              <a:gd name="T26" fmla="*/ 412 w 634"/>
              <a:gd name="T27" fmla="*/ 191 h 634"/>
              <a:gd name="T28" fmla="*/ 412 w 634"/>
              <a:gd name="T29" fmla="*/ 368 h 634"/>
              <a:gd name="T30" fmla="*/ 426 w 634"/>
              <a:gd name="T31" fmla="*/ 398 h 634"/>
              <a:gd name="T32" fmla="*/ 191 w 634"/>
              <a:gd name="T33" fmla="*/ 398 h 634"/>
              <a:gd name="T34" fmla="*/ 191 w 634"/>
              <a:gd name="T35" fmla="*/ 398 h 634"/>
              <a:gd name="T36" fmla="*/ 221 w 634"/>
              <a:gd name="T37" fmla="*/ 368 h 634"/>
              <a:gd name="T38" fmla="*/ 221 w 634"/>
              <a:gd name="T39" fmla="*/ 294 h 634"/>
              <a:gd name="T40" fmla="*/ 191 w 634"/>
              <a:gd name="T41" fmla="*/ 280 h 634"/>
              <a:gd name="T42" fmla="*/ 176 w 634"/>
              <a:gd name="T43" fmla="*/ 294 h 634"/>
              <a:gd name="T44" fmla="*/ 176 w 634"/>
              <a:gd name="T45" fmla="*/ 368 h 634"/>
              <a:gd name="T46" fmla="*/ 191 w 634"/>
              <a:gd name="T47" fmla="*/ 398 h 634"/>
              <a:gd name="T48" fmla="*/ 0 w 634"/>
              <a:gd name="T49" fmla="*/ 0 h 634"/>
              <a:gd name="T50" fmla="*/ 0 w 634"/>
              <a:gd name="T51" fmla="*/ 0 h 634"/>
              <a:gd name="T52" fmla="*/ 0 w 634"/>
              <a:gd name="T53" fmla="*/ 44 h 634"/>
              <a:gd name="T54" fmla="*/ 44 w 634"/>
              <a:gd name="T55" fmla="*/ 44 h 634"/>
              <a:gd name="T56" fmla="*/ 44 w 634"/>
              <a:gd name="T57" fmla="*/ 412 h 634"/>
              <a:gd name="T58" fmla="*/ 117 w 634"/>
              <a:gd name="T59" fmla="*/ 486 h 634"/>
              <a:gd name="T60" fmla="*/ 235 w 634"/>
              <a:gd name="T61" fmla="*/ 486 h 634"/>
              <a:gd name="T62" fmla="*/ 162 w 634"/>
              <a:gd name="T63" fmla="*/ 633 h 634"/>
              <a:gd name="T64" fmla="*/ 221 w 634"/>
              <a:gd name="T65" fmla="*/ 633 h 634"/>
              <a:gd name="T66" fmla="*/ 294 w 634"/>
              <a:gd name="T67" fmla="*/ 486 h 634"/>
              <a:gd name="T68" fmla="*/ 338 w 634"/>
              <a:gd name="T69" fmla="*/ 486 h 634"/>
              <a:gd name="T70" fmla="*/ 412 w 634"/>
              <a:gd name="T71" fmla="*/ 633 h 634"/>
              <a:gd name="T72" fmla="*/ 471 w 634"/>
              <a:gd name="T73" fmla="*/ 633 h 634"/>
              <a:gd name="T74" fmla="*/ 397 w 634"/>
              <a:gd name="T75" fmla="*/ 486 h 634"/>
              <a:gd name="T76" fmla="*/ 515 w 634"/>
              <a:gd name="T77" fmla="*/ 486 h 634"/>
              <a:gd name="T78" fmla="*/ 588 w 634"/>
              <a:gd name="T79" fmla="*/ 412 h 634"/>
              <a:gd name="T80" fmla="*/ 588 w 634"/>
              <a:gd name="T81" fmla="*/ 44 h 634"/>
              <a:gd name="T82" fmla="*/ 633 w 634"/>
              <a:gd name="T83" fmla="*/ 44 h 634"/>
              <a:gd name="T84" fmla="*/ 633 w 634"/>
              <a:gd name="T85" fmla="*/ 0 h 634"/>
              <a:gd name="T86" fmla="*/ 0 w 634"/>
              <a:gd name="T87" fmla="*/ 0 h 634"/>
              <a:gd name="T88" fmla="*/ 544 w 634"/>
              <a:gd name="T89" fmla="*/ 412 h 634"/>
              <a:gd name="T90" fmla="*/ 544 w 634"/>
              <a:gd name="T91" fmla="*/ 412 h 634"/>
              <a:gd name="T92" fmla="*/ 515 w 634"/>
              <a:gd name="T93" fmla="*/ 456 h 634"/>
              <a:gd name="T94" fmla="*/ 117 w 634"/>
              <a:gd name="T95" fmla="*/ 456 h 634"/>
              <a:gd name="T96" fmla="*/ 73 w 634"/>
              <a:gd name="T97" fmla="*/ 412 h 634"/>
              <a:gd name="T98" fmla="*/ 73 w 634"/>
              <a:gd name="T99" fmla="*/ 44 h 634"/>
              <a:gd name="T100" fmla="*/ 544 w 634"/>
              <a:gd name="T101" fmla="*/ 44 h 634"/>
              <a:gd name="T102" fmla="*/ 544 w 634"/>
              <a:gd name="T103" fmla="*/ 41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634">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accent1"/>
          </a:solidFill>
          <a:ln>
            <a:noFill/>
          </a:ln>
          <a:effectLst/>
        </p:spPr>
        <p:txBody>
          <a:bodyPr wrap="none" lIns="91431" tIns="45716" rIns="91431" bIns="45716" anchor="ctr"/>
          <a:lstStyle/>
          <a:p>
            <a:pPr hangingPunct="1">
              <a:defRPr/>
            </a:pPr>
            <a:endParaRPr lang="en-US" sz="5000"/>
          </a:p>
        </p:txBody>
      </p:sp>
    </p:spTree>
    <p:extLst>
      <p:ext uri="{BB962C8B-B14F-4D97-AF65-F5344CB8AC3E}">
        <p14:creationId xmlns:p14="http://schemas.microsoft.com/office/powerpoint/2010/main" val="14252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Imagen 1"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0"/>
            <a:ext cx="1377950" cy="51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1687043" y="628887"/>
            <a:ext cx="6847355" cy="977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¿qué </a:t>
            </a:r>
            <a:r>
              <a:rPr lang="es-ES_tradnl" sz="3000" b="1" dirty="0">
                <a:solidFill>
                  <a:srgbClr val="C00000"/>
                </a:solidFill>
                <a:latin typeface="+mn-lt"/>
                <a:ea typeface="+mn-ea"/>
                <a:sym typeface="Helvetica Light"/>
              </a:rPr>
              <a:t>tipos de relaciones </a:t>
            </a:r>
            <a:r>
              <a:rPr lang="es-ES_tradnl" sz="3000" dirty="0">
                <a:solidFill>
                  <a:srgbClr val="C00000"/>
                </a:solidFill>
                <a:latin typeface="+mn-lt"/>
                <a:ea typeface="+mn-ea"/>
                <a:sym typeface="Helvetica Light"/>
              </a:rPr>
              <a:t>entre los datos nos puede mostrar un gráfico?</a:t>
            </a:r>
          </a:p>
        </p:txBody>
      </p:sp>
      <p:sp>
        <p:nvSpPr>
          <p:cNvPr id="6" name="CuadroTexto 5"/>
          <p:cNvSpPr txBox="1"/>
          <p:nvPr/>
        </p:nvSpPr>
        <p:spPr>
          <a:xfrm>
            <a:off x="7576456" y="3990860"/>
            <a:ext cx="4855028"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fontAlgn="auto">
              <a:spcBef>
                <a:spcPts val="0"/>
              </a:spcBef>
              <a:spcAft>
                <a:spcPts val="0"/>
              </a:spcAft>
            </a:pPr>
            <a:r>
              <a:rPr lang="es-ES_tradnl" sz="2400" b="1" dirty="0">
                <a:latin typeface="+mn-lt"/>
                <a:ea typeface="+mn-ea"/>
                <a:sym typeface="Helvetica Light"/>
              </a:rPr>
              <a:t>Flujo</a:t>
            </a:r>
          </a:p>
        </p:txBody>
      </p:sp>
      <p:pic>
        <p:nvPicPr>
          <p:cNvPr id="2" name="Imagen 1"/>
          <p:cNvPicPr>
            <a:picLocks noChangeAspect="1"/>
          </p:cNvPicPr>
          <p:nvPr/>
        </p:nvPicPr>
        <p:blipFill>
          <a:blip r:embed="rId4"/>
          <a:stretch>
            <a:fillRect/>
          </a:stretch>
        </p:blipFill>
        <p:spPr>
          <a:xfrm>
            <a:off x="1687043" y="1794495"/>
            <a:ext cx="5050971" cy="2619798"/>
          </a:xfrm>
          <a:prstGeom prst="rect">
            <a:avLst/>
          </a:prstGeom>
        </p:spPr>
      </p:pic>
    </p:spTree>
    <p:extLst>
      <p:ext uri="{BB962C8B-B14F-4D97-AF65-F5344CB8AC3E}">
        <p14:creationId xmlns:p14="http://schemas.microsoft.com/office/powerpoint/2010/main" val="15935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68772" y="259412"/>
            <a:ext cx="6847355" cy="9774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¿qué </a:t>
            </a:r>
            <a:r>
              <a:rPr lang="es-ES_tradnl" sz="3000" b="1" dirty="0">
                <a:solidFill>
                  <a:srgbClr val="C00000"/>
                </a:solidFill>
                <a:latin typeface="+mn-lt"/>
                <a:ea typeface="+mn-ea"/>
                <a:sym typeface="Helvetica Light"/>
              </a:rPr>
              <a:t>tipos de relaciones </a:t>
            </a:r>
            <a:r>
              <a:rPr lang="es-ES_tradnl" sz="3000" dirty="0">
                <a:solidFill>
                  <a:srgbClr val="C00000"/>
                </a:solidFill>
                <a:latin typeface="+mn-lt"/>
                <a:ea typeface="+mn-ea"/>
                <a:sym typeface="Helvetica Light"/>
              </a:rPr>
              <a:t>entre los datos nos puede mostrar un gráfico?</a:t>
            </a:r>
          </a:p>
        </p:txBody>
      </p:sp>
      <p:sp>
        <p:nvSpPr>
          <p:cNvPr id="6" name="CuadroTexto 5"/>
          <p:cNvSpPr txBox="1"/>
          <p:nvPr/>
        </p:nvSpPr>
        <p:spPr>
          <a:xfrm>
            <a:off x="6455228" y="4119505"/>
            <a:ext cx="4855028"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fontAlgn="auto">
              <a:spcBef>
                <a:spcPts val="0"/>
              </a:spcBef>
              <a:spcAft>
                <a:spcPts val="0"/>
              </a:spcAft>
            </a:pPr>
            <a:r>
              <a:rPr lang="es-ES_tradnl" sz="2400" b="1" dirty="0">
                <a:latin typeface="+mn-lt"/>
                <a:ea typeface="+mn-ea"/>
                <a:sym typeface="Helvetica Light"/>
              </a:rPr>
              <a:t>Geográficas</a:t>
            </a:r>
          </a:p>
        </p:txBody>
      </p: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4808" t="17355" r="12370" b="10505"/>
          <a:stretch/>
        </p:blipFill>
        <p:spPr>
          <a:xfrm>
            <a:off x="2198914" y="1694186"/>
            <a:ext cx="3897641" cy="2848752"/>
          </a:xfrm>
          <a:prstGeom prst="rect">
            <a:avLst/>
          </a:prstGeom>
        </p:spPr>
      </p:pic>
      <p:sp>
        <p:nvSpPr>
          <p:cNvPr id="4" name="CuadroTexto 3"/>
          <p:cNvSpPr txBox="1"/>
          <p:nvPr/>
        </p:nvSpPr>
        <p:spPr>
          <a:xfrm>
            <a:off x="2092959" y="1324854"/>
            <a:ext cx="4003597" cy="461665"/>
          </a:xfrm>
          <a:prstGeom prst="rect">
            <a:avLst/>
          </a:prstGeom>
          <a:noFill/>
        </p:spPr>
        <p:txBody>
          <a:bodyPr wrap="none" rtlCol="0">
            <a:spAutoFit/>
          </a:bodyPr>
          <a:lstStyle/>
          <a:p>
            <a:r>
              <a:rPr lang="es-ES_tradnl" sz="2400" dirty="0"/>
              <a:t>¿</a:t>
            </a:r>
            <a:r>
              <a:rPr lang="es-ES_tradnl" sz="2400" b="1" dirty="0"/>
              <a:t>Dónde</a:t>
            </a:r>
            <a:r>
              <a:rPr lang="es-ES_tradnl" sz="2400" dirty="0"/>
              <a:t> tenemos más </a:t>
            </a:r>
            <a:r>
              <a:rPr lang="es-ES_tradnl" sz="2400" b="1" dirty="0">
                <a:solidFill>
                  <a:srgbClr val="FF0000"/>
                </a:solidFill>
              </a:rPr>
              <a:t>alertas</a:t>
            </a:r>
            <a:r>
              <a:rPr lang="es-ES_tradnl" sz="2400" dirty="0"/>
              <a:t>?</a:t>
            </a:r>
          </a:p>
        </p:txBody>
      </p:sp>
    </p:spTree>
    <p:extLst>
      <p:ext uri="{BB962C8B-B14F-4D97-AF65-F5344CB8AC3E}">
        <p14:creationId xmlns:p14="http://schemas.microsoft.com/office/powerpoint/2010/main" val="12467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5734"/>
            <a:ext cx="1377950" cy="514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uadroTexto 3"/>
          <p:cNvSpPr txBox="1"/>
          <p:nvPr/>
        </p:nvSpPr>
        <p:spPr>
          <a:xfrm>
            <a:off x="2894191" y="2754509"/>
            <a:ext cx="6013806" cy="608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fontAlgn="auto">
              <a:spcBef>
                <a:spcPts val="0"/>
              </a:spcBef>
              <a:spcAft>
                <a:spcPts val="0"/>
              </a:spcAft>
            </a:pPr>
            <a:r>
              <a:rPr lang="es-ES_tradnl" sz="3600" dirty="0">
                <a:solidFill>
                  <a:srgbClr val="C00000"/>
                </a:solidFill>
                <a:latin typeface="+mn-lt"/>
                <a:ea typeface="+mn-ea"/>
                <a:sym typeface="Helvetica Light"/>
              </a:rPr>
              <a:t>En resumen </a:t>
            </a:r>
            <a:r>
              <a:rPr lang="mr-IN" sz="3600" dirty="0">
                <a:solidFill>
                  <a:srgbClr val="C00000"/>
                </a:solidFill>
                <a:latin typeface="+mn-lt"/>
                <a:ea typeface="+mn-ea"/>
                <a:sym typeface="Helvetica Light"/>
              </a:rPr>
              <a:t>…</a:t>
            </a:r>
            <a:r>
              <a:rPr lang="es-ES" sz="3600" dirty="0">
                <a:solidFill>
                  <a:srgbClr val="C00000"/>
                </a:solidFill>
                <a:latin typeface="+mn-lt"/>
                <a:ea typeface="+mn-ea"/>
                <a:sym typeface="Helvetica Light"/>
              </a:rPr>
              <a:t>.</a:t>
            </a:r>
            <a:endParaRPr lang="es-ES_tradnl" sz="3600" dirty="0">
              <a:solidFill>
                <a:srgbClr val="C00000"/>
              </a:solidFill>
              <a:latin typeface="+mn-lt"/>
              <a:ea typeface="+mn-ea"/>
              <a:sym typeface="Helvetica Light"/>
            </a:endParaRPr>
          </a:p>
        </p:txBody>
      </p:sp>
    </p:spTree>
    <p:extLst>
      <p:ext uri="{BB962C8B-B14F-4D97-AF65-F5344CB8AC3E}">
        <p14:creationId xmlns:p14="http://schemas.microsoft.com/office/powerpoint/2010/main" val="237368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33</a:t>
            </a:fld>
            <a:endParaRPr lang="es-ES" altLang="es-ES_tradnl"/>
          </a:p>
        </p:txBody>
      </p:sp>
      <p:sp>
        <p:nvSpPr>
          <p:cNvPr id="3" name="TextBox 2"/>
          <p:cNvSpPr txBox="1"/>
          <p:nvPr/>
        </p:nvSpPr>
        <p:spPr>
          <a:xfrm>
            <a:off x="914400" y="1356360"/>
            <a:ext cx="184731" cy="369332"/>
          </a:xfrm>
          <a:prstGeom prst="rect">
            <a:avLst/>
          </a:prstGeom>
          <a:noFill/>
        </p:spPr>
        <p:txBody>
          <a:bodyPr wrap="none" rtlCol="0">
            <a:spAutoFit/>
          </a:bodyPr>
          <a:lstStyle/>
          <a:p>
            <a:endParaRPr lang="en-US" dirty="0"/>
          </a:p>
        </p:txBody>
      </p:sp>
      <p:sp>
        <p:nvSpPr>
          <p:cNvPr id="4" name="Rectangle 3"/>
          <p:cNvSpPr/>
          <p:nvPr/>
        </p:nvSpPr>
        <p:spPr>
          <a:xfrm>
            <a:off x="594360" y="838199"/>
            <a:ext cx="7908290" cy="420370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s-ES" sz="2000" dirty="0">
                <a:solidFill>
                  <a:schemeClr val="tx1">
                    <a:lumMod val="50000"/>
                  </a:schemeClr>
                </a:solidFill>
              </a:rPr>
              <a:t>La visualización de los datos debe considerarse como un </a:t>
            </a:r>
            <a:r>
              <a:rPr lang="es-ES" sz="2000" b="1" dirty="0">
                <a:solidFill>
                  <a:schemeClr val="tx1">
                    <a:lumMod val="50000"/>
                  </a:schemeClr>
                </a:solidFill>
              </a:rPr>
              <a:t>complemento</a:t>
            </a:r>
            <a:r>
              <a:rPr lang="es-ES" sz="2000" dirty="0">
                <a:solidFill>
                  <a:schemeClr val="tx1">
                    <a:lumMod val="50000"/>
                  </a:schemeClr>
                </a:solidFill>
              </a:rPr>
              <a:t> de las estadísticas </a:t>
            </a:r>
          </a:p>
          <a:p>
            <a:r>
              <a:rPr lang="es-ES" sz="2000" dirty="0">
                <a:solidFill>
                  <a:schemeClr val="tx1">
                    <a:lumMod val="50000"/>
                  </a:schemeClr>
                </a:solidFill>
              </a:rPr>
              <a:t>	</a:t>
            </a:r>
          </a:p>
          <a:p>
            <a:pPr marL="285750" indent="-285750">
              <a:buFont typeface="Arial" panose="020B0604020202020204" pitchFamily="34" charset="0"/>
              <a:buChar char="•"/>
            </a:pPr>
            <a:r>
              <a:rPr lang="es-ES" sz="2000" dirty="0">
                <a:solidFill>
                  <a:schemeClr val="tx1">
                    <a:lumMod val="50000"/>
                  </a:schemeClr>
                </a:solidFill>
              </a:rPr>
              <a:t>Hacer uno sin el otro le dejará una visión incompleta y potencialmente engañosa de sus datos. Del mismo modo que elegir el estadístico correcto para la situación en cuestión es fundamental, también lo es seleccionar el tipo de gráfico adecuado para sus propósitos. </a:t>
            </a:r>
          </a:p>
          <a:p>
            <a:pPr marL="742950" lvl="1" indent="-285750">
              <a:buFont typeface="Arial" panose="020B0604020202020204" pitchFamily="34" charset="0"/>
              <a:buChar char="•"/>
            </a:pPr>
            <a:r>
              <a:rPr lang="es-ES" sz="2000" dirty="0">
                <a:solidFill>
                  <a:schemeClr val="tx1">
                    <a:lumMod val="50000"/>
                  </a:schemeClr>
                </a:solidFill>
              </a:rPr>
              <a:t>Al comparar variables </a:t>
            </a:r>
            <a:r>
              <a:rPr lang="es-ES" sz="2000" b="1" dirty="0">
                <a:solidFill>
                  <a:schemeClr val="tx1">
                    <a:lumMod val="50000"/>
                  </a:schemeClr>
                </a:solidFill>
              </a:rPr>
              <a:t>cuantitativas</a:t>
            </a:r>
            <a:r>
              <a:rPr lang="es-ES" sz="2000" dirty="0">
                <a:solidFill>
                  <a:schemeClr val="tx1">
                    <a:lumMod val="50000"/>
                  </a:schemeClr>
                </a:solidFill>
              </a:rPr>
              <a:t> entre sí, considere gráficos de dispersión y de línea. </a:t>
            </a:r>
          </a:p>
          <a:p>
            <a:pPr marL="742950" lvl="1" indent="-285750">
              <a:buFont typeface="Arial" panose="020B0604020202020204" pitchFamily="34" charset="0"/>
              <a:buChar char="•"/>
            </a:pPr>
            <a:r>
              <a:rPr lang="es-ES" sz="2000" dirty="0">
                <a:solidFill>
                  <a:schemeClr val="tx1">
                    <a:lumMod val="50000"/>
                  </a:schemeClr>
                </a:solidFill>
              </a:rPr>
              <a:t>Si está interesado en cómo se </a:t>
            </a:r>
            <a:r>
              <a:rPr lang="es-ES" sz="2000" b="1" dirty="0">
                <a:solidFill>
                  <a:schemeClr val="tx1">
                    <a:lumMod val="50000"/>
                  </a:schemeClr>
                </a:solidFill>
              </a:rPr>
              <a:t>distribuye</a:t>
            </a:r>
            <a:r>
              <a:rPr lang="es-ES" sz="2000" dirty="0">
                <a:solidFill>
                  <a:schemeClr val="tx1">
                    <a:lumMod val="50000"/>
                  </a:schemeClr>
                </a:solidFill>
              </a:rPr>
              <a:t> una variable, gire a histogramas y gráficas de densidad. </a:t>
            </a:r>
          </a:p>
          <a:p>
            <a:pPr marL="742950" lvl="1" indent="-285750">
              <a:buFont typeface="Arial" panose="020B0604020202020204" pitchFamily="34" charset="0"/>
              <a:buChar char="•"/>
            </a:pPr>
            <a:r>
              <a:rPr lang="es-ES" sz="2000" dirty="0">
                <a:solidFill>
                  <a:schemeClr val="tx1">
                    <a:lumMod val="50000"/>
                  </a:schemeClr>
                </a:solidFill>
              </a:rPr>
              <a:t>Para las </a:t>
            </a:r>
            <a:r>
              <a:rPr lang="es-ES" sz="2000" b="1" dirty="0">
                <a:solidFill>
                  <a:schemeClr val="tx1">
                    <a:lumMod val="50000"/>
                  </a:schemeClr>
                </a:solidFill>
              </a:rPr>
              <a:t>comparaciones</a:t>
            </a:r>
            <a:r>
              <a:rPr lang="es-ES" sz="2000" dirty="0">
                <a:solidFill>
                  <a:schemeClr val="tx1">
                    <a:lumMod val="50000"/>
                  </a:schemeClr>
                </a:solidFill>
              </a:rPr>
              <a:t> que involucran variables categóricas, los gráficos de barras y cajas son buenos puntos de partida.</a:t>
            </a:r>
            <a:endParaRPr lang="en-US" sz="2000" dirty="0">
              <a:solidFill>
                <a:schemeClr val="tx1">
                  <a:lumMod val="50000"/>
                </a:schemeClr>
              </a:solidFill>
            </a:endParaRPr>
          </a:p>
        </p:txBody>
      </p:sp>
      <p:sp>
        <p:nvSpPr>
          <p:cNvPr id="5" name="CuadroTexto 2"/>
          <p:cNvSpPr txBox="1">
            <a:spLocks noChangeArrowheads="1"/>
          </p:cNvSpPr>
          <p:nvPr/>
        </p:nvSpPr>
        <p:spPr bwMode="auto">
          <a:xfrm>
            <a:off x="1149895" y="109310"/>
            <a:ext cx="6307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lgn="l" eaLnBrk="1" hangingPunct="1">
              <a:spcBef>
                <a:spcPct val="0"/>
              </a:spcBef>
              <a:buFontTx/>
              <a:buNone/>
            </a:pPr>
            <a:r>
              <a:rPr lang="es-ES" altLang="es-ES" sz="1800" b="1" dirty="0">
                <a:solidFill>
                  <a:srgbClr val="A61E45"/>
                </a:solidFill>
                <a:latin typeface="Helvetica" charset="0"/>
              </a:rPr>
              <a:t>En resumen</a:t>
            </a:r>
          </a:p>
        </p:txBody>
      </p:sp>
      <p:cxnSp>
        <p:nvCxnSpPr>
          <p:cNvPr id="6" name="Conector recto 7">
            <a:extLst>
              <a:ext uri="{FF2B5EF4-FFF2-40B4-BE49-F238E27FC236}">
                <a16:creationId xmlns:a16="http://schemas.microsoft.com/office/drawing/2014/main" id="{9D390B5F-F003-4CEA-9D7F-441008115638}"/>
              </a:ext>
            </a:extLst>
          </p:cNvPr>
          <p:cNvCxnSpPr/>
          <p:nvPr/>
        </p:nvCxnSpPr>
        <p:spPr>
          <a:xfrm>
            <a:off x="1246197" y="478642"/>
            <a:ext cx="4334883"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84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61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7" name="Imagen 1" descr="ThinkstockPhotos-638041564.jpg"/>
          <p:cNvPicPr>
            <a:picLocks noChangeAspect="1"/>
          </p:cNvPicPr>
          <p:nvPr/>
        </p:nvPicPr>
        <p:blipFill>
          <a:blip r:embed="rId3">
            <a:extLst>
              <a:ext uri="{28A0092B-C50C-407E-A947-70E740481C1C}">
                <a14:useLocalDpi xmlns:a14="http://schemas.microsoft.com/office/drawing/2010/main" val="0"/>
              </a:ext>
            </a:extLst>
          </a:blip>
          <a:srcRect t="1646" r="80258" b="1967"/>
          <a:stretch>
            <a:fillRect/>
          </a:stretch>
        </p:blipFill>
        <p:spPr bwMode="auto">
          <a:xfrm>
            <a:off x="-5532" y="0"/>
            <a:ext cx="1377950" cy="51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uadroTexto 2"/>
          <p:cNvSpPr txBox="1"/>
          <p:nvPr/>
        </p:nvSpPr>
        <p:spPr>
          <a:xfrm>
            <a:off x="2706151" y="1215751"/>
            <a:ext cx="4307894" cy="515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fontAlgn="auto">
              <a:spcBef>
                <a:spcPts val="0"/>
              </a:spcBef>
              <a:spcAft>
                <a:spcPts val="0"/>
              </a:spcAft>
            </a:pPr>
            <a:r>
              <a:rPr lang="es-ES_tradnl" sz="3000" dirty="0">
                <a:solidFill>
                  <a:srgbClr val="C00000"/>
                </a:solidFill>
                <a:latin typeface="+mn-lt"/>
                <a:ea typeface="+mn-ea"/>
                <a:sym typeface="Helvetica Light"/>
              </a:rPr>
              <a:t>¿qué es </a:t>
            </a:r>
            <a:r>
              <a:rPr lang="es-ES_tradnl" sz="3000" b="1" dirty="0">
                <a:solidFill>
                  <a:srgbClr val="C00000"/>
                </a:solidFill>
                <a:latin typeface="+mn-lt"/>
                <a:ea typeface="+mn-ea"/>
                <a:sym typeface="Helvetica Light"/>
              </a:rPr>
              <a:t>data</a:t>
            </a:r>
            <a:r>
              <a:rPr lang="es-ES_tradnl" sz="3000" dirty="0">
                <a:solidFill>
                  <a:srgbClr val="C00000"/>
                </a:solidFill>
                <a:latin typeface="+mn-lt"/>
                <a:ea typeface="+mn-ea"/>
                <a:sym typeface="Helvetica Light"/>
              </a:rPr>
              <a:t> </a:t>
            </a:r>
            <a:r>
              <a:rPr lang="es-ES_tradnl" sz="3000" b="1" dirty="0" err="1">
                <a:solidFill>
                  <a:srgbClr val="C00000"/>
                </a:solidFill>
                <a:latin typeface="+mn-lt"/>
                <a:ea typeface="+mn-ea"/>
                <a:sym typeface="Helvetica Light"/>
              </a:rPr>
              <a:t>visualization</a:t>
            </a:r>
            <a:r>
              <a:rPr lang="es-ES_tradnl" sz="3000" dirty="0">
                <a:solidFill>
                  <a:srgbClr val="C00000"/>
                </a:solidFill>
                <a:latin typeface="+mn-lt"/>
                <a:ea typeface="+mn-ea"/>
                <a:sym typeface="Helvetica Light"/>
              </a:rPr>
              <a:t>?</a:t>
            </a:r>
          </a:p>
        </p:txBody>
      </p:sp>
      <p:sp>
        <p:nvSpPr>
          <p:cNvPr id="2" name="Rectángulo 1"/>
          <p:cNvSpPr/>
          <p:nvPr/>
        </p:nvSpPr>
        <p:spPr>
          <a:xfrm>
            <a:off x="4665788" y="3210044"/>
            <a:ext cx="3742628" cy="369332"/>
          </a:xfrm>
          <a:prstGeom prst="rect">
            <a:avLst/>
          </a:prstGeom>
        </p:spPr>
        <p:txBody>
          <a:bodyPr wrap="none">
            <a:spAutoFit/>
          </a:bodyPr>
          <a:lstStyle/>
          <a:p>
            <a:r>
              <a:rPr lang="es-ES_tradnl" dirty="0">
                <a:solidFill>
                  <a:srgbClr val="333333"/>
                </a:solidFill>
                <a:latin typeface="Lato" charset="0"/>
              </a:rPr>
              <a:t> </a:t>
            </a:r>
            <a:r>
              <a:rPr lang="es-ES_tradnl" i="1" dirty="0" err="1">
                <a:solidFill>
                  <a:srgbClr val="333333"/>
                </a:solidFill>
                <a:latin typeface="Lato" charset="0"/>
              </a:rPr>
              <a:t>Hal</a:t>
            </a:r>
            <a:r>
              <a:rPr lang="es-ES_tradnl" i="1" dirty="0">
                <a:solidFill>
                  <a:srgbClr val="333333"/>
                </a:solidFill>
                <a:latin typeface="Lato" charset="0"/>
              </a:rPr>
              <a:t> </a:t>
            </a:r>
            <a:r>
              <a:rPr lang="es-ES_tradnl" i="1" dirty="0" err="1">
                <a:solidFill>
                  <a:srgbClr val="333333"/>
                </a:solidFill>
                <a:latin typeface="Lato" charset="0"/>
              </a:rPr>
              <a:t>Varian</a:t>
            </a:r>
            <a:r>
              <a:rPr lang="es-ES_tradnl" i="1" dirty="0">
                <a:solidFill>
                  <a:srgbClr val="333333"/>
                </a:solidFill>
                <a:latin typeface="Lato" charset="0"/>
              </a:rPr>
              <a:t>, </a:t>
            </a:r>
            <a:r>
              <a:rPr lang="es-ES_tradnl" i="1" dirty="0" err="1">
                <a:solidFill>
                  <a:srgbClr val="333333"/>
                </a:solidFill>
                <a:latin typeface="Lato" charset="0"/>
              </a:rPr>
              <a:t>Google's</a:t>
            </a:r>
            <a:r>
              <a:rPr lang="es-ES_tradnl" i="1" dirty="0">
                <a:solidFill>
                  <a:srgbClr val="333333"/>
                </a:solidFill>
                <a:latin typeface="Lato" charset="0"/>
              </a:rPr>
              <a:t> </a:t>
            </a:r>
            <a:r>
              <a:rPr lang="es-ES_tradnl" i="1" dirty="0" err="1">
                <a:solidFill>
                  <a:srgbClr val="333333"/>
                </a:solidFill>
                <a:latin typeface="Lato" charset="0"/>
              </a:rPr>
              <a:t>chief</a:t>
            </a:r>
            <a:r>
              <a:rPr lang="es-ES_tradnl" i="1" dirty="0">
                <a:solidFill>
                  <a:srgbClr val="333333"/>
                </a:solidFill>
                <a:latin typeface="Lato" charset="0"/>
              </a:rPr>
              <a:t> </a:t>
            </a:r>
            <a:r>
              <a:rPr lang="es-ES_tradnl" i="1" dirty="0" err="1">
                <a:solidFill>
                  <a:srgbClr val="333333"/>
                </a:solidFill>
                <a:latin typeface="Lato" charset="0"/>
              </a:rPr>
              <a:t>economist</a:t>
            </a:r>
            <a:r>
              <a:rPr lang="es-ES_tradnl" i="1" dirty="0">
                <a:solidFill>
                  <a:srgbClr val="333333"/>
                </a:solidFill>
                <a:latin typeface="Lato" charset="0"/>
              </a:rPr>
              <a:t> </a:t>
            </a:r>
            <a:endParaRPr lang="es-ES_tradnl" i="1" dirty="0"/>
          </a:p>
        </p:txBody>
      </p:sp>
      <p:sp>
        <p:nvSpPr>
          <p:cNvPr id="4" name="Rectángulo 3"/>
          <p:cNvSpPr/>
          <p:nvPr/>
        </p:nvSpPr>
        <p:spPr>
          <a:xfrm>
            <a:off x="2366010" y="2098476"/>
            <a:ext cx="5932170" cy="1200329"/>
          </a:xfrm>
          <a:prstGeom prst="rect">
            <a:avLst/>
          </a:prstGeom>
        </p:spPr>
        <p:txBody>
          <a:bodyPr wrap="square">
            <a:spAutoFit/>
          </a:bodyPr>
          <a:lstStyle/>
          <a:p>
            <a:r>
              <a:rPr lang="es-ES_tradnl" i="1" dirty="0" err="1">
                <a:latin typeface="+mn-lt"/>
              </a:rPr>
              <a:t>The</a:t>
            </a:r>
            <a:r>
              <a:rPr lang="es-ES_tradnl" i="1" dirty="0">
                <a:latin typeface="+mn-lt"/>
              </a:rPr>
              <a:t> </a:t>
            </a:r>
            <a:r>
              <a:rPr lang="es-ES_tradnl" i="1" dirty="0" err="1">
                <a:latin typeface="+mn-lt"/>
              </a:rPr>
              <a:t>ability</a:t>
            </a:r>
            <a:r>
              <a:rPr lang="es-ES_tradnl" i="1" dirty="0">
                <a:latin typeface="+mn-lt"/>
              </a:rPr>
              <a:t> to </a:t>
            </a:r>
            <a:r>
              <a:rPr lang="es-ES_tradnl" i="1" dirty="0" err="1">
                <a:latin typeface="+mn-lt"/>
              </a:rPr>
              <a:t>take</a:t>
            </a:r>
            <a:r>
              <a:rPr lang="es-ES_tradnl" i="1" dirty="0">
                <a:latin typeface="+mn-lt"/>
              </a:rPr>
              <a:t> data—to be </a:t>
            </a:r>
            <a:r>
              <a:rPr lang="es-ES_tradnl" i="1" dirty="0" err="1">
                <a:latin typeface="+mn-lt"/>
              </a:rPr>
              <a:t>able</a:t>
            </a:r>
            <a:r>
              <a:rPr lang="es-ES_tradnl" i="1" dirty="0">
                <a:latin typeface="+mn-lt"/>
              </a:rPr>
              <a:t> to </a:t>
            </a:r>
            <a:r>
              <a:rPr lang="es-ES_tradnl" i="1" dirty="0" err="1">
                <a:latin typeface="+mn-lt"/>
              </a:rPr>
              <a:t>understand</a:t>
            </a:r>
            <a:r>
              <a:rPr lang="es-ES_tradnl" i="1" dirty="0">
                <a:latin typeface="+mn-lt"/>
              </a:rPr>
              <a:t> </a:t>
            </a:r>
            <a:r>
              <a:rPr lang="es-ES_tradnl" i="1" dirty="0" err="1">
                <a:latin typeface="+mn-lt"/>
              </a:rPr>
              <a:t>it</a:t>
            </a:r>
            <a:r>
              <a:rPr lang="es-ES_tradnl" i="1" dirty="0">
                <a:latin typeface="+mn-lt"/>
              </a:rPr>
              <a:t>, to </a:t>
            </a:r>
            <a:r>
              <a:rPr lang="es-ES_tradnl" i="1" dirty="0" err="1">
                <a:latin typeface="+mn-lt"/>
              </a:rPr>
              <a:t>process</a:t>
            </a:r>
            <a:r>
              <a:rPr lang="es-ES_tradnl" i="1" dirty="0">
                <a:latin typeface="+mn-lt"/>
              </a:rPr>
              <a:t> </a:t>
            </a:r>
            <a:r>
              <a:rPr lang="es-ES_tradnl" i="1" dirty="0" err="1">
                <a:latin typeface="+mn-lt"/>
              </a:rPr>
              <a:t>it</a:t>
            </a:r>
            <a:r>
              <a:rPr lang="es-ES_tradnl" i="1" dirty="0">
                <a:latin typeface="+mn-lt"/>
              </a:rPr>
              <a:t>, to </a:t>
            </a:r>
            <a:r>
              <a:rPr lang="es-ES_tradnl" i="1" dirty="0" err="1">
                <a:latin typeface="+mn-lt"/>
              </a:rPr>
              <a:t>extract</a:t>
            </a:r>
            <a:r>
              <a:rPr lang="es-ES_tradnl" i="1" dirty="0">
                <a:latin typeface="+mn-lt"/>
              </a:rPr>
              <a:t> </a:t>
            </a:r>
            <a:r>
              <a:rPr lang="es-ES_tradnl" i="1" dirty="0" err="1">
                <a:latin typeface="+mn-lt"/>
              </a:rPr>
              <a:t>value</a:t>
            </a:r>
            <a:r>
              <a:rPr lang="es-ES_tradnl" i="1" dirty="0">
                <a:latin typeface="+mn-lt"/>
              </a:rPr>
              <a:t> </a:t>
            </a:r>
            <a:r>
              <a:rPr lang="es-ES_tradnl" i="1" dirty="0" err="1">
                <a:latin typeface="+mn-lt"/>
              </a:rPr>
              <a:t>from</a:t>
            </a:r>
            <a:r>
              <a:rPr lang="es-ES_tradnl" i="1" dirty="0">
                <a:latin typeface="+mn-lt"/>
              </a:rPr>
              <a:t> </a:t>
            </a:r>
            <a:r>
              <a:rPr lang="es-ES_tradnl" i="1" dirty="0" err="1">
                <a:latin typeface="+mn-lt"/>
              </a:rPr>
              <a:t>it</a:t>
            </a:r>
            <a:r>
              <a:rPr lang="es-ES_tradnl" i="1" dirty="0">
                <a:latin typeface="+mn-lt"/>
              </a:rPr>
              <a:t>, to </a:t>
            </a:r>
            <a:r>
              <a:rPr lang="es-ES_tradnl" i="1" dirty="0" err="1">
                <a:latin typeface="+mn-lt"/>
              </a:rPr>
              <a:t>visualize</a:t>
            </a:r>
            <a:r>
              <a:rPr lang="es-ES_tradnl" i="1" dirty="0">
                <a:latin typeface="+mn-lt"/>
              </a:rPr>
              <a:t> </a:t>
            </a:r>
            <a:r>
              <a:rPr lang="es-ES_tradnl" i="1" dirty="0" err="1">
                <a:latin typeface="+mn-lt"/>
              </a:rPr>
              <a:t>it</a:t>
            </a:r>
            <a:r>
              <a:rPr lang="es-ES_tradnl" i="1" dirty="0">
                <a:latin typeface="+mn-lt"/>
              </a:rPr>
              <a:t>, to </a:t>
            </a:r>
            <a:r>
              <a:rPr lang="es-ES_tradnl" i="1" dirty="0" err="1">
                <a:latin typeface="+mn-lt"/>
              </a:rPr>
              <a:t>communicate</a:t>
            </a:r>
            <a:r>
              <a:rPr lang="es-ES_tradnl" i="1" dirty="0">
                <a:latin typeface="+mn-lt"/>
              </a:rPr>
              <a:t> </a:t>
            </a:r>
            <a:r>
              <a:rPr lang="es-ES_tradnl" i="1" dirty="0" err="1">
                <a:latin typeface="+mn-lt"/>
              </a:rPr>
              <a:t>it</a:t>
            </a:r>
            <a:r>
              <a:rPr lang="es-ES_tradnl" i="1" dirty="0">
                <a:latin typeface="+mn-lt"/>
              </a:rPr>
              <a:t>—</a:t>
            </a:r>
            <a:r>
              <a:rPr lang="es-ES_tradnl" i="1" dirty="0" err="1">
                <a:latin typeface="+mn-lt"/>
              </a:rPr>
              <a:t>that's</a:t>
            </a:r>
            <a:r>
              <a:rPr lang="es-ES_tradnl" i="1" dirty="0">
                <a:latin typeface="+mn-lt"/>
              </a:rPr>
              <a:t> </a:t>
            </a:r>
            <a:r>
              <a:rPr lang="es-ES_tradnl" i="1" dirty="0" err="1">
                <a:latin typeface="+mn-lt"/>
              </a:rPr>
              <a:t>going</a:t>
            </a:r>
            <a:r>
              <a:rPr lang="es-ES_tradnl" i="1" dirty="0">
                <a:latin typeface="+mn-lt"/>
              </a:rPr>
              <a:t> to be a </a:t>
            </a:r>
            <a:r>
              <a:rPr lang="es-ES_tradnl" i="1" dirty="0" err="1">
                <a:latin typeface="+mn-lt"/>
              </a:rPr>
              <a:t>hugely</a:t>
            </a:r>
            <a:r>
              <a:rPr lang="es-ES_tradnl" i="1" dirty="0">
                <a:latin typeface="+mn-lt"/>
              </a:rPr>
              <a:t> </a:t>
            </a:r>
            <a:r>
              <a:rPr lang="es-ES_tradnl" i="1" dirty="0" err="1">
                <a:latin typeface="+mn-lt"/>
              </a:rPr>
              <a:t>important</a:t>
            </a:r>
            <a:r>
              <a:rPr lang="es-ES_tradnl" i="1" dirty="0">
                <a:latin typeface="+mn-lt"/>
              </a:rPr>
              <a:t> </a:t>
            </a:r>
            <a:r>
              <a:rPr lang="es-ES_tradnl" i="1" dirty="0" err="1">
                <a:latin typeface="+mn-lt"/>
              </a:rPr>
              <a:t>skill</a:t>
            </a:r>
            <a:r>
              <a:rPr lang="es-ES_tradnl" i="1" dirty="0">
                <a:latin typeface="+mn-lt"/>
              </a:rPr>
              <a:t> in </a:t>
            </a:r>
            <a:r>
              <a:rPr lang="es-ES_tradnl" i="1" dirty="0" err="1">
                <a:latin typeface="+mn-lt"/>
              </a:rPr>
              <a:t>the</a:t>
            </a:r>
            <a:r>
              <a:rPr lang="es-ES_tradnl" i="1" dirty="0">
                <a:latin typeface="+mn-lt"/>
              </a:rPr>
              <a:t> </a:t>
            </a:r>
            <a:r>
              <a:rPr lang="es-ES_tradnl" i="1" dirty="0" err="1">
                <a:latin typeface="+mn-lt"/>
              </a:rPr>
              <a:t>next</a:t>
            </a:r>
            <a:r>
              <a:rPr lang="es-ES_tradnl" i="1" dirty="0">
                <a:latin typeface="+mn-lt"/>
              </a:rPr>
              <a:t> </a:t>
            </a:r>
            <a:r>
              <a:rPr lang="es-ES_tradnl" i="1" dirty="0" err="1">
                <a:latin typeface="+mn-lt"/>
              </a:rPr>
              <a:t>decades</a:t>
            </a:r>
            <a:r>
              <a:rPr lang="es-ES_tradnl" i="1" dirty="0">
                <a:latin typeface="+mn-lt"/>
              </a:rPr>
              <a:t>.</a:t>
            </a:r>
            <a:endParaRPr lang="es-ES_tradnl" dirty="0">
              <a:latin typeface="+mn-lt"/>
            </a:endParaRPr>
          </a:p>
        </p:txBody>
      </p:sp>
    </p:spTree>
    <p:extLst>
      <p:ext uri="{BB962C8B-B14F-4D97-AF65-F5344CB8AC3E}">
        <p14:creationId xmlns:p14="http://schemas.microsoft.com/office/powerpoint/2010/main" val="173743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475" y="1005054"/>
            <a:ext cx="5591175" cy="3075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5</a:t>
            </a:fld>
            <a:endParaRPr lang="es-ES" altLang="es-ES_tradnl"/>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823113"/>
            <a:ext cx="5900737" cy="343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48025" y="3638550"/>
            <a:ext cx="381000" cy="1905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uadroTexto 2"/>
          <p:cNvSpPr txBox="1">
            <a:spLocks noChangeArrowheads="1"/>
          </p:cNvSpPr>
          <p:nvPr/>
        </p:nvSpPr>
        <p:spPr bwMode="auto">
          <a:xfrm>
            <a:off x="1747303" y="170270"/>
            <a:ext cx="6307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lgn="l" eaLnBrk="1" hangingPunct="1">
              <a:spcBef>
                <a:spcPct val="0"/>
              </a:spcBef>
              <a:buFontTx/>
              <a:buNone/>
            </a:pPr>
            <a:r>
              <a:rPr lang="es-ES" altLang="es-ES" sz="1800" b="1" dirty="0">
                <a:solidFill>
                  <a:srgbClr val="A61E45"/>
                </a:solidFill>
                <a:latin typeface="Helvetica" charset="0"/>
              </a:rPr>
              <a:t>¿QUÉ NOS DICEN LOS DATOS?</a:t>
            </a:r>
          </a:p>
        </p:txBody>
      </p:sp>
      <p:cxnSp>
        <p:nvCxnSpPr>
          <p:cNvPr id="8" name="Conector recto 37">
            <a:extLst>
              <a:ext uri="{FF2B5EF4-FFF2-40B4-BE49-F238E27FC236}">
                <a16:creationId xmlns:a16="http://schemas.microsoft.com/office/drawing/2014/main" id="{9D390B5F-F003-4CEA-9D7F-441008115638}"/>
              </a:ext>
            </a:extLst>
          </p:cNvPr>
          <p:cNvCxnSpPr/>
          <p:nvPr/>
        </p:nvCxnSpPr>
        <p:spPr>
          <a:xfrm>
            <a:off x="1770453" y="583080"/>
            <a:ext cx="4334883"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04800" y="1066710"/>
            <a:ext cx="2276475" cy="2585323"/>
          </a:xfrm>
          <a:prstGeom prst="rect">
            <a:avLst/>
          </a:prstGeom>
          <a:noFill/>
        </p:spPr>
        <p:txBody>
          <a:bodyPr wrap="square" rtlCol="0">
            <a:spAutoFit/>
          </a:bodyPr>
          <a:lstStyle/>
          <a:p>
            <a:pPr marL="285750" indent="-285750">
              <a:buFont typeface="Arial" panose="020B0604020202020204" pitchFamily="34" charset="0"/>
              <a:buChar char="•"/>
            </a:pPr>
            <a:r>
              <a:rPr lang="es-ES_tradnl" dirty="0"/>
              <a:t>¿En qué trimestre tenemos más ventas?</a:t>
            </a:r>
          </a:p>
          <a:p>
            <a:endParaRPr lang="es-ES_tradnl" dirty="0"/>
          </a:p>
          <a:p>
            <a:pPr marL="285750" indent="-285750">
              <a:buFont typeface="Arial" panose="020B0604020202020204" pitchFamily="34" charset="0"/>
              <a:buChar char="•"/>
            </a:pPr>
            <a:r>
              <a:rPr lang="es-ES_tradnl" dirty="0"/>
              <a:t>¿Cuál es el segmento de clientes con mejor beneficio? </a:t>
            </a:r>
            <a:endParaRPr lang="en-US" dirty="0"/>
          </a:p>
          <a:p>
            <a:pPr marL="285750" indent="-285750">
              <a:buFont typeface="Arial" panose="020B0604020202020204" pitchFamily="34" charset="0"/>
              <a:buChar char="•"/>
            </a:pPr>
            <a:endParaRPr lang="en-US" dirty="0"/>
          </a:p>
        </p:txBody>
      </p:sp>
      <p:sp>
        <p:nvSpPr>
          <p:cNvPr id="12" name="TextBox 11"/>
          <p:cNvSpPr txBox="1"/>
          <p:nvPr/>
        </p:nvSpPr>
        <p:spPr>
          <a:xfrm>
            <a:off x="6152961" y="4428549"/>
            <a:ext cx="2719014" cy="215444"/>
          </a:xfrm>
          <a:prstGeom prst="rect">
            <a:avLst/>
          </a:prstGeom>
          <a:noFill/>
        </p:spPr>
        <p:txBody>
          <a:bodyPr wrap="none" rtlCol="0">
            <a:spAutoFit/>
          </a:bodyPr>
          <a:lstStyle/>
          <a:p>
            <a:r>
              <a:rPr lang="es-ES_tradnl" sz="800" dirty="0">
                <a:solidFill>
                  <a:schemeClr val="tx1">
                    <a:lumMod val="50000"/>
                  </a:schemeClr>
                </a:solidFill>
              </a:rPr>
              <a:t>Gráfico – Oracle Data </a:t>
            </a:r>
            <a:r>
              <a:rPr lang="es-ES_tradnl" sz="800" dirty="0" err="1">
                <a:solidFill>
                  <a:schemeClr val="tx1">
                    <a:lumMod val="50000"/>
                  </a:schemeClr>
                </a:solidFill>
              </a:rPr>
              <a:t>Visualization</a:t>
            </a:r>
            <a:r>
              <a:rPr lang="es-ES_tradnl" sz="800" dirty="0">
                <a:solidFill>
                  <a:schemeClr val="tx1">
                    <a:lumMod val="50000"/>
                  </a:schemeClr>
                </a:solidFill>
              </a:rPr>
              <a:t> – </a:t>
            </a:r>
            <a:r>
              <a:rPr lang="es-ES_tradnl" sz="800" dirty="0" err="1">
                <a:solidFill>
                  <a:schemeClr val="tx1">
                    <a:lumMod val="50000"/>
                  </a:schemeClr>
                </a:solidFill>
              </a:rPr>
              <a:t>Sample</a:t>
            </a:r>
            <a:r>
              <a:rPr lang="es-ES_tradnl" sz="800" dirty="0">
                <a:solidFill>
                  <a:schemeClr val="tx1">
                    <a:lumMod val="50000"/>
                  </a:schemeClr>
                </a:solidFill>
              </a:rPr>
              <a:t> Project - Project</a:t>
            </a:r>
            <a:endParaRPr lang="en-US" sz="800" dirty="0">
              <a:solidFill>
                <a:schemeClr val="tx1">
                  <a:lumMod val="50000"/>
                </a:schemeClr>
              </a:solidFill>
            </a:endParaRPr>
          </a:p>
        </p:txBody>
      </p:sp>
    </p:spTree>
    <p:extLst>
      <p:ext uri="{BB962C8B-B14F-4D97-AF65-F5344CB8AC3E}">
        <p14:creationId xmlns:p14="http://schemas.microsoft.com/office/powerpoint/2010/main" val="255705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6</a:t>
            </a:fld>
            <a:endParaRPr lang="es-ES" altLang="es-ES_tradnl"/>
          </a:p>
        </p:txBody>
      </p:sp>
      <p:sp>
        <p:nvSpPr>
          <p:cNvPr id="3" name="CuadroTexto 2"/>
          <p:cNvSpPr txBox="1">
            <a:spLocks noChangeArrowheads="1"/>
          </p:cNvSpPr>
          <p:nvPr/>
        </p:nvSpPr>
        <p:spPr bwMode="auto">
          <a:xfrm>
            <a:off x="1747303" y="170270"/>
            <a:ext cx="6307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lgn="l" eaLnBrk="1" hangingPunct="1">
              <a:spcBef>
                <a:spcPct val="0"/>
              </a:spcBef>
              <a:buFontTx/>
              <a:buNone/>
            </a:pPr>
            <a:r>
              <a:rPr lang="es-ES" altLang="es-ES" sz="1800" b="1" dirty="0">
                <a:solidFill>
                  <a:srgbClr val="A61E45"/>
                </a:solidFill>
                <a:latin typeface="Helvetica" charset="0"/>
              </a:rPr>
              <a:t>¿QUÉ NOS DICEN LOS DATOS?</a:t>
            </a:r>
          </a:p>
        </p:txBody>
      </p:sp>
      <p:cxnSp>
        <p:nvCxnSpPr>
          <p:cNvPr id="4" name="Conector recto 37">
            <a:extLst>
              <a:ext uri="{FF2B5EF4-FFF2-40B4-BE49-F238E27FC236}">
                <a16:creationId xmlns:a16="http://schemas.microsoft.com/office/drawing/2014/main" id="{9D390B5F-F003-4CEA-9D7F-441008115638}"/>
              </a:ext>
            </a:extLst>
          </p:cNvPr>
          <p:cNvCxnSpPr/>
          <p:nvPr/>
        </p:nvCxnSpPr>
        <p:spPr>
          <a:xfrm>
            <a:off x="1770453" y="583080"/>
            <a:ext cx="4334883"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5838" y="583080"/>
            <a:ext cx="30670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242" y="681036"/>
            <a:ext cx="5458646" cy="4035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04800" y="1066710"/>
            <a:ext cx="2108943" cy="1200329"/>
          </a:xfrm>
          <a:prstGeom prst="rect">
            <a:avLst/>
          </a:prstGeom>
          <a:noFill/>
        </p:spPr>
        <p:txBody>
          <a:bodyPr wrap="square" rtlCol="0">
            <a:spAutoFit/>
          </a:bodyPr>
          <a:lstStyle/>
          <a:p>
            <a:pPr marL="285750" indent="-285750">
              <a:buFont typeface="Arial" panose="020B0604020202020204" pitchFamily="34" charset="0"/>
              <a:buChar char="•"/>
            </a:pPr>
            <a:r>
              <a:rPr lang="es-ES_tradnl" dirty="0"/>
              <a:t>¿Cuáles son los </a:t>
            </a:r>
            <a:r>
              <a:rPr lang="es-ES_tradnl" dirty="0" err="1"/>
              <a:t>paises</a:t>
            </a:r>
            <a:r>
              <a:rPr lang="es-ES_tradnl" dirty="0"/>
              <a:t> con más ventas?</a:t>
            </a:r>
          </a:p>
          <a:p>
            <a:endParaRPr lang="en-US" dirty="0"/>
          </a:p>
        </p:txBody>
      </p:sp>
      <p:sp>
        <p:nvSpPr>
          <p:cNvPr id="9" name="TextBox 8"/>
          <p:cNvSpPr txBox="1"/>
          <p:nvPr/>
        </p:nvSpPr>
        <p:spPr>
          <a:xfrm>
            <a:off x="285750" y="2409825"/>
            <a:ext cx="2914650" cy="923330"/>
          </a:xfrm>
          <a:prstGeom prst="rect">
            <a:avLst/>
          </a:prstGeom>
          <a:noFill/>
        </p:spPr>
        <p:txBody>
          <a:bodyPr wrap="square" rtlCol="0">
            <a:spAutoFit/>
          </a:bodyPr>
          <a:lstStyle/>
          <a:p>
            <a:pPr marL="285750" indent="-285750">
              <a:buFont typeface="Arial" panose="020B0604020202020204" pitchFamily="34" charset="0"/>
              <a:buChar char="•"/>
            </a:pPr>
            <a:r>
              <a:rPr lang="es-ES_tradnl" dirty="0"/>
              <a:t>¿En qué continente tenemos mas negocio?</a:t>
            </a:r>
            <a:endParaRPr lang="en-US" dirty="0"/>
          </a:p>
          <a:p>
            <a:pPr marL="285750" indent="-285750">
              <a:buFont typeface="Arial" panose="020B0604020202020204" pitchFamily="34" charset="0"/>
              <a:buChar char="•"/>
            </a:pPr>
            <a:endParaRPr lang="es-ES_tradnl" dirty="0"/>
          </a:p>
        </p:txBody>
      </p:sp>
      <p:sp>
        <p:nvSpPr>
          <p:cNvPr id="11" name="TextBox 10"/>
          <p:cNvSpPr txBox="1"/>
          <p:nvPr/>
        </p:nvSpPr>
        <p:spPr>
          <a:xfrm>
            <a:off x="6152961" y="4428549"/>
            <a:ext cx="2719014" cy="215444"/>
          </a:xfrm>
          <a:prstGeom prst="rect">
            <a:avLst/>
          </a:prstGeom>
          <a:noFill/>
        </p:spPr>
        <p:txBody>
          <a:bodyPr wrap="none" rtlCol="0">
            <a:spAutoFit/>
          </a:bodyPr>
          <a:lstStyle/>
          <a:p>
            <a:r>
              <a:rPr lang="es-ES_tradnl" sz="800" dirty="0">
                <a:solidFill>
                  <a:schemeClr val="tx1">
                    <a:lumMod val="50000"/>
                  </a:schemeClr>
                </a:solidFill>
              </a:rPr>
              <a:t>Gráfico – Oracle Data </a:t>
            </a:r>
            <a:r>
              <a:rPr lang="es-ES_tradnl" sz="800" dirty="0" err="1">
                <a:solidFill>
                  <a:schemeClr val="tx1">
                    <a:lumMod val="50000"/>
                  </a:schemeClr>
                </a:solidFill>
              </a:rPr>
              <a:t>Visualization</a:t>
            </a:r>
            <a:r>
              <a:rPr lang="es-ES_tradnl" sz="800" dirty="0">
                <a:solidFill>
                  <a:schemeClr val="tx1">
                    <a:lumMod val="50000"/>
                  </a:schemeClr>
                </a:solidFill>
              </a:rPr>
              <a:t> – </a:t>
            </a:r>
            <a:r>
              <a:rPr lang="es-ES_tradnl" sz="800" dirty="0" err="1">
                <a:solidFill>
                  <a:schemeClr val="tx1">
                    <a:lumMod val="50000"/>
                  </a:schemeClr>
                </a:solidFill>
              </a:rPr>
              <a:t>Sample</a:t>
            </a:r>
            <a:r>
              <a:rPr lang="es-ES_tradnl" sz="800" dirty="0">
                <a:solidFill>
                  <a:schemeClr val="tx1">
                    <a:lumMod val="50000"/>
                  </a:schemeClr>
                </a:solidFill>
              </a:rPr>
              <a:t> Project - Project</a:t>
            </a:r>
            <a:endParaRPr lang="en-US" sz="800" dirty="0">
              <a:solidFill>
                <a:schemeClr val="tx1">
                  <a:lumMod val="50000"/>
                </a:schemeClr>
              </a:solidFill>
            </a:endParaRPr>
          </a:p>
        </p:txBody>
      </p:sp>
    </p:spTree>
    <p:extLst>
      <p:ext uri="{BB962C8B-B14F-4D97-AF65-F5344CB8AC3E}">
        <p14:creationId xmlns:p14="http://schemas.microsoft.com/office/powerpoint/2010/main" val="400831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número de diapositiva 1"/>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charset="0"/>
              <a:buChar char="•"/>
              <a:defRPr sz="3200">
                <a:solidFill>
                  <a:schemeClr val="tx1"/>
                </a:solidFill>
                <a:latin typeface="Calibri" charset="0"/>
                <a:ea typeface="Geneva" charset="0"/>
              </a:defRPr>
            </a:lvl1pPr>
            <a:lvl2pPr marL="742959" indent="-285754">
              <a:spcBef>
                <a:spcPct val="20000"/>
              </a:spcBef>
              <a:buFont typeface="Arial" charset="0"/>
              <a:buChar char="–"/>
              <a:defRPr sz="2800">
                <a:solidFill>
                  <a:schemeClr val="tx1"/>
                </a:solidFill>
                <a:latin typeface="Calibri" charset="0"/>
                <a:ea typeface="Geneva" charset="0"/>
              </a:defRPr>
            </a:lvl2pPr>
            <a:lvl3pPr marL="1143014" indent="-228603">
              <a:spcBef>
                <a:spcPct val="20000"/>
              </a:spcBef>
              <a:buFont typeface="Arial" charset="0"/>
              <a:buChar char="•"/>
              <a:defRPr sz="2400">
                <a:solidFill>
                  <a:schemeClr val="tx1"/>
                </a:solidFill>
                <a:latin typeface="Calibri" charset="0"/>
                <a:ea typeface="Geneva" charset="0"/>
              </a:defRPr>
            </a:lvl3pPr>
            <a:lvl4pPr marL="1600220" indent="-228603">
              <a:spcBef>
                <a:spcPct val="20000"/>
              </a:spcBef>
              <a:buFont typeface="Arial" charset="0"/>
              <a:buChar char="–"/>
              <a:defRPr sz="2000">
                <a:solidFill>
                  <a:schemeClr val="tx1"/>
                </a:solidFill>
                <a:latin typeface="Calibri" charset="0"/>
                <a:ea typeface="Geneva" charset="0"/>
              </a:defRPr>
            </a:lvl4pPr>
            <a:lvl5pPr marL="2057426" indent="-228603">
              <a:spcBef>
                <a:spcPct val="20000"/>
              </a:spcBef>
              <a:buFont typeface="Arial" charset="0"/>
              <a:buChar char="»"/>
              <a:defRPr sz="2000">
                <a:solidFill>
                  <a:schemeClr val="tx1"/>
                </a:solidFill>
                <a:latin typeface="Calibri" charset="0"/>
                <a:ea typeface="Geneva" charset="0"/>
              </a:defRPr>
            </a:lvl5pPr>
            <a:lvl6pPr marL="2514632" indent="-228603" defTabSz="457206"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37" indent="-228603" defTabSz="457206"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43" indent="-228603" defTabSz="457206"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49" indent="-228603" defTabSz="457206"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spcBef>
                <a:spcPct val="0"/>
              </a:spcBef>
              <a:buFontTx/>
              <a:buNone/>
            </a:pPr>
            <a:fld id="{AEE794A0-69F8-0347-AB41-CB7CE127E1EA}" type="slidenum">
              <a:rPr lang="es-ES" altLang="es-ES_tradnl" sz="800">
                <a:solidFill>
                  <a:schemeClr val="bg1"/>
                </a:solidFill>
                <a:latin typeface="Helvetica" charset="0"/>
              </a:rPr>
              <a:pPr>
                <a:spcBef>
                  <a:spcPct val="0"/>
                </a:spcBef>
                <a:buFontTx/>
                <a:buNone/>
              </a:pPr>
              <a:t>7</a:t>
            </a:fld>
            <a:endParaRPr lang="es-ES" altLang="es-ES_tradnl" sz="800">
              <a:solidFill>
                <a:schemeClr val="bg1"/>
              </a:solidFill>
              <a:latin typeface="Helvetica" charset="0"/>
            </a:endParaRPr>
          </a:p>
        </p:txBody>
      </p:sp>
      <p:pic>
        <p:nvPicPr>
          <p:cNvPr id="15367" name="Imagen 1" descr="ThinkstockPhotos-638041564.jpg"/>
          <p:cNvPicPr>
            <a:picLocks noChangeAspect="1"/>
          </p:cNvPicPr>
          <p:nvPr/>
        </p:nvPicPr>
        <p:blipFill>
          <a:blip r:embed="rId2">
            <a:extLst>
              <a:ext uri="{28A0092B-C50C-407E-A947-70E740481C1C}">
                <a14:useLocalDpi xmlns:a14="http://schemas.microsoft.com/office/drawing/2010/main" val="0"/>
              </a:ext>
            </a:extLst>
          </a:blip>
          <a:srcRect t="1646" r="80258" b="1967"/>
          <a:stretch>
            <a:fillRect/>
          </a:stretch>
        </p:blipFill>
        <p:spPr bwMode="auto">
          <a:xfrm>
            <a:off x="-5532" y="0"/>
            <a:ext cx="1372954"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CuadroTexto 2"/>
          <p:cNvSpPr txBox="1">
            <a:spLocks noChangeArrowheads="1"/>
          </p:cNvSpPr>
          <p:nvPr/>
        </p:nvSpPr>
        <p:spPr bwMode="auto">
          <a:xfrm>
            <a:off x="1747303" y="170270"/>
            <a:ext cx="63071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lgn="l" eaLnBrk="1" hangingPunct="1">
              <a:spcBef>
                <a:spcPct val="0"/>
              </a:spcBef>
              <a:buFontTx/>
              <a:buNone/>
            </a:pPr>
            <a:r>
              <a:rPr lang="es-ES" altLang="es-ES" sz="1800" b="1" dirty="0">
                <a:solidFill>
                  <a:srgbClr val="A61E45"/>
                </a:solidFill>
                <a:latin typeface="Helvetica" charset="0"/>
              </a:rPr>
              <a:t>AGENDA DATA VISUALIZATION</a:t>
            </a:r>
          </a:p>
        </p:txBody>
      </p:sp>
      <p:cxnSp>
        <p:nvCxnSpPr>
          <p:cNvPr id="38" name="Conector recto 37">
            <a:extLst>
              <a:ext uri="{FF2B5EF4-FFF2-40B4-BE49-F238E27FC236}">
                <a16:creationId xmlns:a16="http://schemas.microsoft.com/office/drawing/2014/main" id="{9D390B5F-F003-4CEA-9D7F-441008115638}"/>
              </a:ext>
            </a:extLst>
          </p:cNvPr>
          <p:cNvCxnSpPr/>
          <p:nvPr/>
        </p:nvCxnSpPr>
        <p:spPr>
          <a:xfrm>
            <a:off x="1770453" y="583080"/>
            <a:ext cx="4334883" cy="0"/>
          </a:xfrm>
          <a:prstGeom prst="line">
            <a:avLst/>
          </a:prstGeom>
          <a:ln w="3175" cmpd="sng">
            <a:solidFill>
              <a:srgbClr val="646165"/>
            </a:solidFill>
            <a:prstDash val="solid"/>
          </a:ln>
          <a:effectLst/>
        </p:spPr>
        <p:style>
          <a:lnRef idx="2">
            <a:schemeClr val="accent1"/>
          </a:lnRef>
          <a:fillRef idx="0">
            <a:schemeClr val="accent1"/>
          </a:fillRef>
          <a:effectRef idx="1">
            <a:schemeClr val="accent1"/>
          </a:effectRef>
          <a:fontRef idx="minor">
            <a:schemeClr val="tx1"/>
          </a:fontRef>
        </p:style>
      </p:cxnSp>
      <p:sp>
        <p:nvSpPr>
          <p:cNvPr id="15371" name="Rectangle 9"/>
          <p:cNvSpPr>
            <a:spLocks noChangeArrowheads="1"/>
          </p:cNvSpPr>
          <p:nvPr/>
        </p:nvSpPr>
        <p:spPr bwMode="auto">
          <a:xfrm>
            <a:off x="6692900" y="4756151"/>
            <a:ext cx="2260600" cy="430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07" tIns="91404" rIns="182807" bIns="91404">
            <a:spAutoFit/>
          </a:bodyPr>
          <a:lstStyle>
            <a:lvl1pPr>
              <a:spcBef>
                <a:spcPct val="20000"/>
              </a:spcBef>
              <a:buFont typeface="Arial" charset="0"/>
              <a:buChar char="•"/>
              <a:defRPr sz="3200">
                <a:solidFill>
                  <a:schemeClr val="tx1"/>
                </a:solidFill>
                <a:latin typeface="Calibri" charset="0"/>
                <a:ea typeface="Geneva" charset="0"/>
              </a:defRPr>
            </a:lvl1pPr>
            <a:lvl2pPr marL="742950" indent="-285750">
              <a:spcBef>
                <a:spcPct val="20000"/>
              </a:spcBef>
              <a:buFont typeface="Arial" charset="0"/>
              <a:buChar char="–"/>
              <a:defRPr sz="2800">
                <a:solidFill>
                  <a:schemeClr val="tx1"/>
                </a:solidFill>
                <a:latin typeface="Calibri" charset="0"/>
                <a:ea typeface="Geneva" charset="0"/>
              </a:defRPr>
            </a:lvl2pPr>
            <a:lvl3pPr marL="1143000" indent="-228600">
              <a:spcBef>
                <a:spcPct val="20000"/>
              </a:spcBef>
              <a:buFont typeface="Arial" charset="0"/>
              <a:buChar char="•"/>
              <a:defRPr sz="2400">
                <a:solidFill>
                  <a:schemeClr val="tx1"/>
                </a:solidFill>
                <a:latin typeface="Calibri" charset="0"/>
                <a:ea typeface="Geneva" charset="0"/>
              </a:defRPr>
            </a:lvl3pPr>
            <a:lvl4pPr marL="1600200" indent="-228600">
              <a:spcBef>
                <a:spcPct val="20000"/>
              </a:spcBef>
              <a:buFont typeface="Arial" charset="0"/>
              <a:buChar char="–"/>
              <a:defRPr sz="2000">
                <a:solidFill>
                  <a:schemeClr val="tx1"/>
                </a:solidFill>
                <a:latin typeface="Calibri" charset="0"/>
                <a:ea typeface="Geneva" charset="0"/>
              </a:defRPr>
            </a:lvl4pPr>
            <a:lvl5pPr marL="2057400" indent="-228600">
              <a:spcBef>
                <a:spcPct val="20000"/>
              </a:spcBef>
              <a:buFont typeface="Arial" charset="0"/>
              <a:buChar char="»"/>
              <a:defRPr sz="2000">
                <a:solidFill>
                  <a:schemeClr val="tx1"/>
                </a:solidFill>
                <a:latin typeface="Calibri" charset="0"/>
                <a:ea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Geneva" charset="0"/>
              </a:defRPr>
            </a:lvl9pPr>
          </a:lstStyle>
          <a:p>
            <a:pPr>
              <a:spcBef>
                <a:spcPct val="0"/>
              </a:spcBef>
              <a:buFontTx/>
              <a:buNone/>
            </a:pPr>
            <a:r>
              <a:rPr lang="es-ES" altLang="en-US" sz="800" dirty="0" err="1">
                <a:solidFill>
                  <a:schemeClr val="bg1"/>
                </a:solidFill>
                <a:latin typeface="Helvetica" charset="0"/>
              </a:rPr>
              <a:t>www.mioti.es</a:t>
            </a:r>
            <a:endParaRPr lang="es-ES" altLang="en-US" sz="800" dirty="0">
              <a:solidFill>
                <a:schemeClr val="bg1"/>
              </a:solidFill>
              <a:latin typeface="Helvetica" charset="0"/>
            </a:endParaRPr>
          </a:p>
          <a:p>
            <a:pPr>
              <a:spcBef>
                <a:spcPct val="0"/>
              </a:spcBef>
              <a:buFontTx/>
              <a:buNone/>
            </a:pPr>
            <a:r>
              <a:rPr lang="es-ES" altLang="en-US" sz="800" dirty="0">
                <a:solidFill>
                  <a:schemeClr val="bg1"/>
                </a:solidFill>
                <a:latin typeface="Helvetica" charset="0"/>
              </a:rPr>
              <a:t>© 2017 Todos los derechos reservados</a:t>
            </a:r>
          </a:p>
        </p:txBody>
      </p:sp>
      <p:sp>
        <p:nvSpPr>
          <p:cNvPr id="2" name="TextBox 1"/>
          <p:cNvSpPr txBox="1"/>
          <p:nvPr/>
        </p:nvSpPr>
        <p:spPr>
          <a:xfrm>
            <a:off x="1941095" y="1459832"/>
            <a:ext cx="4505272" cy="1815882"/>
          </a:xfrm>
          <a:prstGeom prst="rect">
            <a:avLst/>
          </a:prstGeom>
          <a:noFill/>
        </p:spPr>
        <p:txBody>
          <a:bodyPr wrap="none" rtlCol="0">
            <a:spAutoFit/>
          </a:bodyPr>
          <a:lstStyle/>
          <a:p>
            <a:pPr marL="285750" indent="-285750">
              <a:buFont typeface="Arial" panose="020B0604020202020204" pitchFamily="34" charset="0"/>
              <a:buChar char="•"/>
            </a:pPr>
            <a:r>
              <a:rPr lang="es-ES_tradnl" sz="2800" dirty="0" err="1"/>
              <a:t>Estadísitica</a:t>
            </a:r>
            <a:r>
              <a:rPr lang="es-ES_tradnl" sz="2800" dirty="0"/>
              <a:t> descriptiva</a:t>
            </a:r>
          </a:p>
          <a:p>
            <a:pPr marL="285750" indent="-285750">
              <a:buFont typeface="Arial" panose="020B0604020202020204" pitchFamily="34" charset="0"/>
              <a:buChar char="•"/>
            </a:pPr>
            <a:r>
              <a:rPr lang="es-ES_tradnl" sz="2800" dirty="0"/>
              <a:t>Análisis Exploratorio</a:t>
            </a:r>
          </a:p>
          <a:p>
            <a:pPr marL="285750" indent="-285750">
              <a:buFont typeface="Arial" panose="020B0604020202020204" pitchFamily="34" charset="0"/>
              <a:buChar char="•"/>
            </a:pPr>
            <a:r>
              <a:rPr lang="es-ES_tradnl" sz="2800" dirty="0"/>
              <a:t>Tipos de Gráficos </a:t>
            </a:r>
          </a:p>
          <a:p>
            <a:pPr marL="285750" indent="-285750">
              <a:buFont typeface="Arial" panose="020B0604020202020204" pitchFamily="34" charset="0"/>
              <a:buChar char="•"/>
            </a:pPr>
            <a:r>
              <a:rPr lang="es-ES_tradnl" sz="2800" dirty="0"/>
              <a:t>Creación de visualizaciones </a:t>
            </a:r>
            <a:endParaRPr lang="en-US" sz="2800" dirty="0"/>
          </a:p>
        </p:txBody>
      </p:sp>
    </p:spTree>
    <p:extLst>
      <p:ext uri="{BB962C8B-B14F-4D97-AF65-F5344CB8AC3E}">
        <p14:creationId xmlns:p14="http://schemas.microsoft.com/office/powerpoint/2010/main" val="1570973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FF960E-EAB3-5F43-9F92-3828398ABA4A}" type="slidenum">
              <a:rPr lang="es-ES" altLang="es-ES_tradnl" smtClean="0"/>
              <a:pPr>
                <a:defRPr/>
              </a:pPr>
              <a:t>8</a:t>
            </a:fld>
            <a:endParaRPr lang="es-ES" altLang="es-ES_tradnl"/>
          </a:p>
        </p:txBody>
      </p:sp>
      <p:sp>
        <p:nvSpPr>
          <p:cNvPr id="3" name="Title 2"/>
          <p:cNvSpPr>
            <a:spLocks noGrp="1"/>
          </p:cNvSpPr>
          <p:nvPr>
            <p:ph type="title"/>
          </p:nvPr>
        </p:nvSpPr>
        <p:spPr/>
        <p:txBody>
          <a:bodyPr/>
          <a:lstStyle/>
          <a:p>
            <a:r>
              <a:rPr lang="es-ES_tradnl" dirty="0"/>
              <a:t>ESTADISITICA DESCRIPTIVA</a:t>
            </a:r>
            <a:endParaRPr lang="en-US" dirty="0"/>
          </a:p>
        </p:txBody>
      </p:sp>
      <p:sp>
        <p:nvSpPr>
          <p:cNvPr id="6" name="Content Placeholder 5"/>
          <p:cNvSpPr>
            <a:spLocks noGrp="1"/>
          </p:cNvSpPr>
          <p:nvPr>
            <p:ph sz="quarter" idx="11"/>
          </p:nvPr>
        </p:nvSpPr>
        <p:spPr>
          <a:xfrm>
            <a:off x="518996" y="1079219"/>
            <a:ext cx="8260673" cy="3299657"/>
          </a:xfrm>
        </p:spPr>
        <p:txBody>
          <a:bodyPr/>
          <a:lstStyle/>
          <a:p>
            <a:r>
              <a:rPr lang="en-US" dirty="0"/>
              <a:t>Mean : </a:t>
            </a:r>
          </a:p>
          <a:p>
            <a:pPr lvl="1"/>
            <a:r>
              <a:rPr lang="en-US" dirty="0"/>
              <a:t>Arithmetic mean, and is calculated by adding a group of numbers and then dividing by the count of those numbers. For example, the average of 2, 3, 3, 5, 7, and 10 is 30 divided by 6, which is 5. </a:t>
            </a:r>
          </a:p>
          <a:p>
            <a:r>
              <a:rPr lang="en-US" dirty="0"/>
              <a:t>Median :</a:t>
            </a:r>
          </a:p>
          <a:p>
            <a:pPr lvl="1"/>
            <a:r>
              <a:rPr lang="en-US" dirty="0"/>
              <a:t>The middle number of a group of numbers; that is, half the numbers have values that are greater than the median, and half the numbers have values that are less than the median. For example, the median of 2, 3, 3, 5, 7, and 10 is 4.</a:t>
            </a:r>
          </a:p>
          <a:p>
            <a:r>
              <a:rPr lang="en-US" dirty="0"/>
              <a:t>Mode </a:t>
            </a:r>
          </a:p>
          <a:p>
            <a:pPr lvl="1"/>
            <a:r>
              <a:rPr lang="en-US" dirty="0"/>
              <a:t>The most frequently occurring number in a group of numbers. For example, the mode of 2, 3, 3, 5, 7, and 10 is 3.</a:t>
            </a:r>
          </a:p>
          <a:p>
            <a:pPr lvl="1"/>
            <a:endParaRPr lang="en-US" dirty="0"/>
          </a:p>
        </p:txBody>
      </p:sp>
    </p:spTree>
    <p:extLst>
      <p:ext uri="{BB962C8B-B14F-4D97-AF65-F5344CB8AC3E}">
        <p14:creationId xmlns:p14="http://schemas.microsoft.com/office/powerpoint/2010/main" val="1729563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492A5315-FB3F-497B-8344-BEBA83FD6CF6}" type="slidenum">
              <a:rPr lang="es-ES" altLang="es-ES_tradnl" smtClean="0"/>
              <a:pPr>
                <a:defRPr/>
              </a:pPr>
              <a:t>9</a:t>
            </a:fld>
            <a:endParaRPr lang="es-ES" altLang="es-ES_tradnl"/>
          </a:p>
        </p:txBody>
      </p:sp>
      <p:sp>
        <p:nvSpPr>
          <p:cNvPr id="4" name="Title 3"/>
          <p:cNvSpPr>
            <a:spLocks noGrp="1"/>
          </p:cNvSpPr>
          <p:nvPr>
            <p:ph type="title"/>
          </p:nvPr>
        </p:nvSpPr>
        <p:spPr/>
        <p:txBody>
          <a:bodyPr/>
          <a:lstStyle/>
          <a:p>
            <a:r>
              <a:rPr lang="es-ES_tradnl" dirty="0"/>
              <a:t>ESTADÍSTICA DESCRIPTIVA</a:t>
            </a:r>
            <a:endParaRPr lang="en-US" dirty="0"/>
          </a:p>
        </p:txBody>
      </p:sp>
      <p:pic>
        <p:nvPicPr>
          <p:cNvPr id="1026" name="Picture 2"/>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a:fillRect/>
          </a:stretch>
        </p:blipFill>
        <p:spPr bwMode="auto">
          <a:xfrm>
            <a:off x="1000125" y="1081881"/>
            <a:ext cx="7248525" cy="2724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609725" y="4101584"/>
            <a:ext cx="5073825" cy="369332"/>
          </a:xfrm>
          <a:prstGeom prst="rect">
            <a:avLst/>
          </a:prstGeom>
          <a:noFill/>
        </p:spPr>
        <p:txBody>
          <a:bodyPr wrap="none" rtlCol="0">
            <a:spAutoFit/>
          </a:bodyPr>
          <a:lstStyle/>
          <a:p>
            <a:r>
              <a:rPr lang="en-US" dirty="0"/>
              <a:t>¿ </a:t>
            </a:r>
            <a:r>
              <a:rPr lang="en-US" dirty="0" err="1"/>
              <a:t>Cual</a:t>
            </a:r>
            <a:r>
              <a:rPr lang="en-US" dirty="0"/>
              <a:t> </a:t>
            </a:r>
            <a:r>
              <a:rPr lang="en-US" dirty="0" err="1"/>
              <a:t>es</a:t>
            </a:r>
            <a:r>
              <a:rPr lang="en-US" dirty="0"/>
              <a:t> la media, </a:t>
            </a:r>
            <a:r>
              <a:rPr lang="en-US" dirty="0" err="1"/>
              <a:t>moda</a:t>
            </a:r>
            <a:r>
              <a:rPr lang="en-US" dirty="0"/>
              <a:t> y </a:t>
            </a:r>
            <a:r>
              <a:rPr lang="en-US" dirty="0" err="1"/>
              <a:t>mediana</a:t>
            </a:r>
            <a:r>
              <a:rPr lang="en-US" dirty="0"/>
              <a:t> de 2, 3, 3, 5, 7? </a:t>
            </a:r>
          </a:p>
        </p:txBody>
      </p:sp>
    </p:spTree>
    <p:extLst>
      <p:ext uri="{BB962C8B-B14F-4D97-AF65-F5344CB8AC3E}">
        <p14:creationId xmlns:p14="http://schemas.microsoft.com/office/powerpoint/2010/main" val="4173103781"/>
      </p:ext>
    </p:extLst>
  </p:cSld>
  <p:clrMapOvr>
    <a:masterClrMapping/>
  </p:clrMapOvr>
</p:sld>
</file>

<file path=ppt/theme/theme1.xml><?xml version="1.0" encoding="utf-8"?>
<a:theme xmlns:a="http://schemas.openxmlformats.org/drawingml/2006/main" name="Tema de Office">
  <a:themeElements>
    <a:clrScheme name="MIOTI">
      <a:dk1>
        <a:srgbClr val="747275"/>
      </a:dk1>
      <a:lt1>
        <a:sysClr val="window" lastClr="FFFFFF"/>
      </a:lt1>
      <a:dk2>
        <a:srgbClr val="747275"/>
      </a:dk2>
      <a:lt2>
        <a:srgbClr val="FFFFFF"/>
      </a:lt2>
      <a:accent1>
        <a:srgbClr val="B62850"/>
      </a:accent1>
      <a:accent2>
        <a:srgbClr val="3E6096"/>
      </a:accent2>
      <a:accent3>
        <a:srgbClr val="5F0060"/>
      </a:accent3>
      <a:accent4>
        <a:srgbClr val="942041"/>
      </a:accent4>
      <a:accent5>
        <a:srgbClr val="95B3D7"/>
      </a:accent5>
      <a:accent6>
        <a:srgbClr val="DC5E82"/>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13631</TotalTime>
  <Words>1334</Words>
  <Application>Microsoft Office PowerPoint</Application>
  <PresentationFormat>Presentación en pantalla (16:9)</PresentationFormat>
  <Paragraphs>179</Paragraphs>
  <Slides>34</Slides>
  <Notes>18</Notes>
  <HiddenSlides>6</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Calibri</vt:lpstr>
      <vt:lpstr>Helvetica</vt:lpstr>
      <vt:lpstr>Lato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ESTADISITICA DESCRIPTIVA</vt:lpstr>
      <vt:lpstr>ESTADÍSTICA DESCRIPTIVA</vt:lpstr>
      <vt:lpstr>ESTADISITICA DESCRIPTIVA</vt:lpstr>
      <vt:lpstr>EJEMPLO</vt:lpstr>
      <vt:lpstr>EJERCICIO 1</vt:lpstr>
      <vt:lpstr>EJERCICIO 1</vt:lpstr>
      <vt:lpstr>Presentación de PowerPoint</vt:lpstr>
      <vt:lpstr>¿POR QUÉ UTILIZAR VISUALIZACIONES?</vt:lpstr>
      <vt:lpstr>Presentación de PowerPoint</vt:lpstr>
      <vt:lpstr>Presentación de PowerPoint</vt:lpstr>
      <vt:lpstr>Presentación de PowerPoint</vt:lpstr>
      <vt:lpstr>Tipos de variables</vt:lpstr>
      <vt:lpstr>TIPOS DE VARIABLES</vt:lpstr>
      <vt:lpstr>TIPOS DE GRÁFICOS</vt:lpstr>
      <vt:lpstr>Principios para presentar la información adecuadamente:</vt:lpstr>
      <vt:lpstr>EJERCICIO 2</vt:lpstr>
      <vt:lpstr>EJERCICIO 3</vt:lpstr>
      <vt:lpstr>EJERCICIO 4</vt:lpstr>
      <vt:lpstr>EJERCICIO 5</vt:lpstr>
      <vt:lpstr>EJERCICIO 6</vt:lpstr>
      <vt:lpstr>EJERCICIO 7</vt:lpstr>
      <vt:lpstr>EJERCICIO 8</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preprocessing</dc:title>
  <dc:creator>MIOTI</dc:creator>
  <cp:lastModifiedBy>Adolfo Perez de Villar</cp:lastModifiedBy>
  <cp:revision>379</cp:revision>
  <dcterms:created xsi:type="dcterms:W3CDTF">2017-05-08T07:36:21Z</dcterms:created>
  <dcterms:modified xsi:type="dcterms:W3CDTF">2020-05-04T13:54:41Z</dcterms:modified>
</cp:coreProperties>
</file>